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5" r:id="rId11"/>
    <p:sldId id="267" r:id="rId12"/>
    <p:sldId id="269" r:id="rId13"/>
    <p:sldId id="268" r:id="rId14"/>
    <p:sldId id="270" r:id="rId15"/>
    <p:sldId id="271" r:id="rId16"/>
    <p:sldId id="292" r:id="rId17"/>
    <p:sldId id="274" r:id="rId18"/>
    <p:sldId id="275" r:id="rId19"/>
    <p:sldId id="276" r:id="rId20"/>
    <p:sldId id="293" r:id="rId21"/>
    <p:sldId id="277" r:id="rId22"/>
    <p:sldId id="278" r:id="rId23"/>
    <p:sldId id="279" r:id="rId24"/>
    <p:sldId id="280" r:id="rId25"/>
    <p:sldId id="282" r:id="rId26"/>
    <p:sldId id="281" r:id="rId27"/>
    <p:sldId id="283" r:id="rId28"/>
    <p:sldId id="284" r:id="rId29"/>
    <p:sldId id="291" r:id="rId30"/>
    <p:sldId id="290" r:id="rId31"/>
    <p:sldId id="285" r:id="rId32"/>
    <p:sldId id="288" r:id="rId33"/>
    <p:sldId id="295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image" Target="../media/image3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5BB44A-5E76-4EE6-91CA-2AEC2185966B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3A9CCBD-B1CE-4CFC-A9FB-651BD9F19B1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73CD607-F5E9-4D12-978E-F831E9ED9577}" type="slidenum">
              <a:rPr lang="nl-NL"/>
              <a:pPr/>
              <a:t>17</a:t>
            </a:fld>
            <a:endParaRPr lang="nl-NL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D0DFB-13BD-465A-8918-412F85D9499F}" type="slidenum">
              <a:rPr lang="nl-NL"/>
              <a:pPr/>
              <a:t>18</a:t>
            </a:fld>
            <a:endParaRPr lang="nl-NL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055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E12D6E-F131-418E-B853-9CEFAB40FEDD}" type="slidenum">
              <a:rPr lang="nl-NL"/>
              <a:pPr/>
              <a:t>19</a:t>
            </a:fld>
            <a:endParaRPr lang="nl-NL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C39F45-F850-4D29-9476-3F581ADFA7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4DF4E5-EF73-4FF6-A7CE-D923ABC9CEC2}" type="datetimeFigureOut">
              <a:rPr lang="en-US" smtClean="0"/>
              <a:pPr/>
              <a:t>2/17/2009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78BC2D-32AB-4511-89AC-B61AEB318E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BE" dirty="0" smtClean="0"/>
              <a:t>Modellering, neurale netwerken,</a:t>
            </a:r>
            <a:br>
              <a:rPr lang="nl-BE" dirty="0" smtClean="0"/>
            </a:br>
            <a:r>
              <a:rPr lang="nl-BE" dirty="0" smtClean="0"/>
              <a:t>en numerieke cognitie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BE" dirty="0" smtClean="0"/>
              <a:t>Tom Verguts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nl-BE" sz="2800"/>
          </a:p>
          <a:p>
            <a:pPr lvl="1"/>
            <a:endParaRPr lang="en-GB" sz="240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1000100" y="857232"/>
            <a:ext cx="5000660" cy="4114800"/>
          </a:xfrm>
        </p:spPr>
        <p:txBody>
          <a:bodyPr/>
          <a:lstStyle/>
          <a:p>
            <a:r>
              <a:rPr lang="nl-BE" dirty="0" smtClean="0"/>
              <a:t>Table search models</a:t>
            </a:r>
          </a:p>
          <a:p>
            <a:pPr lvl="1"/>
            <a:r>
              <a:rPr lang="nl-BE" dirty="0" smtClean="0"/>
              <a:t>Size effect</a:t>
            </a:r>
          </a:p>
          <a:p>
            <a:pPr lvl="1"/>
            <a:r>
              <a:rPr lang="nl-BE" dirty="0" smtClean="0"/>
              <a:t>Tie effect?</a:t>
            </a:r>
          </a:p>
          <a:p>
            <a:pPr lvl="1"/>
            <a:r>
              <a:rPr lang="nl-BE" dirty="0" smtClean="0"/>
              <a:t>Five effect?</a:t>
            </a:r>
            <a:endParaRPr lang="en-US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1643050"/>
            <a:ext cx="4857784" cy="473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28604"/>
            <a:ext cx="7848600" cy="4525963"/>
          </a:xfrm>
        </p:spPr>
        <p:txBody>
          <a:bodyPr/>
          <a:lstStyle/>
          <a:p>
            <a:r>
              <a:rPr lang="nl-BE" dirty="0" smtClean="0"/>
              <a:t>Campbell’s </a:t>
            </a:r>
            <a:r>
              <a:rPr lang="nl-BE" dirty="0"/>
              <a:t>Network Interference Model</a:t>
            </a:r>
            <a:endParaRPr lang="en-US" dirty="0"/>
          </a:p>
        </p:txBody>
      </p:sp>
      <p:pic>
        <p:nvPicPr>
          <p:cNvPr id="23558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2857488" y="1428736"/>
            <a:ext cx="3000396" cy="5360958"/>
          </a:xfrm>
          <a:noFill/>
          <a:ln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Interaction neighbors model</a:t>
            </a:r>
            <a:endParaRPr lang="en-US" dirty="0"/>
          </a:p>
        </p:txBody>
      </p:sp>
      <p:pic>
        <p:nvPicPr>
          <p:cNvPr id="5" name="Picture 425" descr="multpren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57262" y="2143116"/>
            <a:ext cx="7315200" cy="4313238"/>
          </a:xfrm>
          <a:prstGeom prst="rect">
            <a:avLst/>
          </a:prstGeom>
          <a:noFill/>
          <a:ln/>
        </p:spPr>
      </p:pic>
      <p:sp>
        <p:nvSpPr>
          <p:cNvPr id="6" name="TextBox 5"/>
          <p:cNvSpPr txBox="1"/>
          <p:nvPr/>
        </p:nvSpPr>
        <p:spPr>
          <a:xfrm>
            <a:off x="6929454" y="6345816"/>
            <a:ext cx="209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Verguts &amp; Fias,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71414"/>
            <a:ext cx="6286544" cy="32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5" descr="3dplo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357422" y="3195654"/>
            <a:ext cx="4883160" cy="3662370"/>
          </a:xfrm>
          <a:prstGeom prst="rect">
            <a:avLst/>
          </a:prstGeom>
          <a:noFill/>
          <a:ln/>
        </p:spPr>
      </p:pic>
      <p:pic>
        <p:nvPicPr>
          <p:cNvPr id="7" name="Picture 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71406" y="71414"/>
            <a:ext cx="2562920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10" descr="rtesco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66800" y="914400"/>
            <a:ext cx="6858000" cy="5143500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71414"/>
            <a:ext cx="6286544" cy="3207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300559"/>
            <a:ext cx="72771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458100" cy="4114800"/>
          </a:xfrm>
        </p:spPr>
        <p:txBody>
          <a:bodyPr/>
          <a:lstStyle/>
          <a:p>
            <a:r>
              <a:rPr lang="nl-BE" dirty="0" smtClean="0"/>
              <a:t>Verschillende effecten te begrijpen vanuit structuur van de vermenigvuldigingstafels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4348" y="1643050"/>
            <a:ext cx="8001000" cy="4495800"/>
          </a:xfrm>
        </p:spPr>
        <p:txBody>
          <a:bodyPr/>
          <a:lstStyle/>
          <a:p>
            <a:pPr marL="0" indent="0" eaLnBrk="1" hangingPunct="1"/>
            <a:endParaRPr lang="en-US" sz="20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r>
              <a:rPr lang="en-US" sz="2400" dirty="0" smtClean="0">
                <a:solidFill>
                  <a:schemeClr val="tx1"/>
                </a:solidFill>
                <a:latin typeface="Bodoni MT" pitchFamily="18" charset="0"/>
              </a:rPr>
              <a:t>Moyer and </a:t>
            </a:r>
            <a:r>
              <a:rPr lang="en-US" sz="2400" dirty="0" err="1" smtClean="0">
                <a:solidFill>
                  <a:schemeClr val="tx1"/>
                </a:solidFill>
                <a:latin typeface="Bodoni MT" pitchFamily="18" charset="0"/>
              </a:rPr>
              <a:t>Landauer</a:t>
            </a:r>
            <a:r>
              <a:rPr lang="en-US" sz="24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1400" dirty="0" smtClean="0">
                <a:solidFill>
                  <a:schemeClr val="tx1"/>
                </a:solidFill>
                <a:latin typeface="Bodoni MT" pitchFamily="18" charset="0"/>
              </a:rPr>
              <a:t>(Nature, 1967)</a:t>
            </a:r>
            <a:r>
              <a:rPr lang="en-US" sz="2400" dirty="0" smtClean="0">
                <a:solidFill>
                  <a:schemeClr val="tx1"/>
                </a:solidFill>
                <a:latin typeface="Bodoni MT" pitchFamily="18" charset="0"/>
              </a:rPr>
              <a:t>:</a:t>
            </a:r>
            <a:r>
              <a:rPr lang="en-US" sz="1400" dirty="0" smtClean="0">
                <a:solidFill>
                  <a:schemeClr val="tx1"/>
                </a:solidFill>
                <a:latin typeface="Bodoni MT" pitchFamily="18" charset="0"/>
              </a:rPr>
              <a:t>   </a:t>
            </a:r>
            <a:r>
              <a:rPr lang="en-US" sz="2400" dirty="0" smtClean="0">
                <a:solidFill>
                  <a:schemeClr val="tx1"/>
                </a:solidFill>
                <a:latin typeface="Bodoni MT" pitchFamily="18" charset="0"/>
              </a:rPr>
              <a:t>Number comparison task</a:t>
            </a: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/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buNone/>
            </a:pPr>
            <a:r>
              <a:rPr lang="en-US" sz="2400" dirty="0" smtClean="0">
                <a:solidFill>
                  <a:schemeClr val="tx1"/>
                </a:solidFill>
                <a:latin typeface="Bodoni MT" pitchFamily="18" charset="0"/>
              </a:rPr>
              <a:t>	mental number line representation</a:t>
            </a:r>
            <a:endParaRPr lang="en-US" sz="1600" dirty="0" smtClean="0">
              <a:solidFill>
                <a:schemeClr val="tx1"/>
              </a:solidFill>
              <a:latin typeface="Bodoni MT" pitchFamily="18" charset="0"/>
            </a:endParaRPr>
          </a:p>
        </p:txBody>
      </p:sp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714620"/>
            <a:ext cx="3000396" cy="289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Rectangle 8"/>
          <p:cNvSpPr>
            <a:spLocks noChangeArrowheads="1"/>
          </p:cNvSpPr>
          <p:nvPr/>
        </p:nvSpPr>
        <p:spPr bwMode="auto">
          <a:xfrm>
            <a:off x="990600" y="3124200"/>
            <a:ext cx="1447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2      7</a:t>
            </a:r>
          </a:p>
        </p:txBody>
      </p:sp>
      <p:sp>
        <p:nvSpPr>
          <p:cNvPr id="30729" name="Rectangle 9"/>
          <p:cNvSpPr>
            <a:spLocks noChangeArrowheads="1"/>
          </p:cNvSpPr>
          <p:nvPr/>
        </p:nvSpPr>
        <p:spPr bwMode="auto">
          <a:xfrm>
            <a:off x="2133600" y="3962400"/>
            <a:ext cx="1447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/>
              <a:t>6      7</a:t>
            </a:r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>
            <a:off x="990600" y="5791200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3.2.</a:t>
            </a:r>
            <a:r>
              <a:rPr lang="nl-BE" dirty="0" smtClean="0"/>
              <a:t> </a:t>
            </a:r>
            <a:r>
              <a:rPr lang="nl-BE" dirty="0" smtClean="0"/>
              <a:t>Het </a:t>
            </a:r>
            <a:r>
              <a:rPr lang="nl-BE" dirty="0" smtClean="0"/>
              <a:t>afstandseffect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42910" y="576274"/>
            <a:ext cx="8001000" cy="4495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 smtClean="0">
                <a:solidFill>
                  <a:schemeClr val="tx1"/>
                </a:solidFill>
                <a:latin typeface="Bodoni MT" pitchFamily="18" charset="0"/>
              </a:rPr>
              <a:t>Mental number line</a:t>
            </a:r>
            <a:endParaRPr lang="en-US" sz="2400" dirty="0" smtClean="0">
              <a:solidFill>
                <a:schemeClr val="tx1"/>
              </a:solidFill>
              <a:latin typeface="Bodoni MT" pitchFamily="18" charset="0"/>
            </a:endParaRPr>
          </a:p>
        </p:txBody>
      </p:sp>
      <p:sp>
        <p:nvSpPr>
          <p:cNvPr id="5125" name="Oval 54"/>
          <p:cNvSpPr>
            <a:spLocks noChangeArrowheads="1"/>
          </p:cNvSpPr>
          <p:nvPr/>
        </p:nvSpPr>
        <p:spPr bwMode="auto">
          <a:xfrm>
            <a:off x="2971800" y="3209925"/>
            <a:ext cx="322263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6" name="Oval 55"/>
          <p:cNvSpPr>
            <a:spLocks noChangeArrowheads="1"/>
          </p:cNvSpPr>
          <p:nvPr/>
        </p:nvSpPr>
        <p:spPr bwMode="auto">
          <a:xfrm>
            <a:off x="3452813" y="3209925"/>
            <a:ext cx="322262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7" name="Oval 56"/>
          <p:cNvSpPr>
            <a:spLocks noChangeArrowheads="1"/>
          </p:cNvSpPr>
          <p:nvPr/>
        </p:nvSpPr>
        <p:spPr bwMode="auto">
          <a:xfrm>
            <a:off x="3935413" y="3209925"/>
            <a:ext cx="322262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57"/>
          <p:cNvSpPr>
            <a:spLocks noChangeArrowheads="1"/>
          </p:cNvSpPr>
          <p:nvPr/>
        </p:nvSpPr>
        <p:spPr bwMode="auto">
          <a:xfrm>
            <a:off x="4416425" y="3209925"/>
            <a:ext cx="322263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Oval 58"/>
          <p:cNvSpPr>
            <a:spLocks noChangeArrowheads="1"/>
          </p:cNvSpPr>
          <p:nvPr/>
        </p:nvSpPr>
        <p:spPr bwMode="auto">
          <a:xfrm>
            <a:off x="4897438" y="3209925"/>
            <a:ext cx="322262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0" name="Oval 59"/>
          <p:cNvSpPr>
            <a:spLocks noChangeArrowheads="1"/>
          </p:cNvSpPr>
          <p:nvPr/>
        </p:nvSpPr>
        <p:spPr bwMode="auto">
          <a:xfrm>
            <a:off x="5378450" y="3209925"/>
            <a:ext cx="322263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1" name="Oval 60"/>
          <p:cNvSpPr>
            <a:spLocks noChangeArrowheads="1"/>
          </p:cNvSpPr>
          <p:nvPr/>
        </p:nvSpPr>
        <p:spPr bwMode="auto">
          <a:xfrm>
            <a:off x="5861050" y="3209925"/>
            <a:ext cx="322263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32" name="Oval 61"/>
          <p:cNvSpPr>
            <a:spLocks noChangeArrowheads="1"/>
          </p:cNvSpPr>
          <p:nvPr/>
        </p:nvSpPr>
        <p:spPr bwMode="auto">
          <a:xfrm>
            <a:off x="6342063" y="3209925"/>
            <a:ext cx="322262" cy="327025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62"/>
          <p:cNvGrpSpPr>
            <a:grpSpLocks/>
          </p:cNvGrpSpPr>
          <p:nvPr/>
        </p:nvGrpSpPr>
        <p:grpSpPr bwMode="auto">
          <a:xfrm>
            <a:off x="3000375" y="3551238"/>
            <a:ext cx="3897313" cy="334962"/>
            <a:chOff x="1983" y="3543"/>
            <a:chExt cx="1101" cy="93"/>
          </a:xfrm>
        </p:grpSpPr>
        <p:sp>
          <p:nvSpPr>
            <p:cNvPr id="5167" name="Text Box 63"/>
            <p:cNvSpPr txBox="1">
              <a:spLocks noChangeArrowheads="1"/>
            </p:cNvSpPr>
            <p:nvPr/>
          </p:nvSpPr>
          <p:spPr bwMode="auto">
            <a:xfrm>
              <a:off x="1983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dirty="0">
                  <a:latin typeface="Arial" charset="0"/>
                </a:rPr>
                <a:t>1</a:t>
              </a:r>
            </a:p>
          </p:txBody>
        </p:sp>
        <p:sp>
          <p:nvSpPr>
            <p:cNvPr id="5168" name="Text Box 64"/>
            <p:cNvSpPr txBox="1">
              <a:spLocks noChangeArrowheads="1"/>
            </p:cNvSpPr>
            <p:nvPr/>
          </p:nvSpPr>
          <p:spPr bwMode="auto">
            <a:xfrm>
              <a:off x="2119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5169" name="Text Box 65"/>
            <p:cNvSpPr txBox="1">
              <a:spLocks noChangeArrowheads="1"/>
            </p:cNvSpPr>
            <p:nvPr/>
          </p:nvSpPr>
          <p:spPr bwMode="auto">
            <a:xfrm>
              <a:off x="2255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5170" name="Text Box 66"/>
            <p:cNvSpPr txBox="1">
              <a:spLocks noChangeArrowheads="1"/>
            </p:cNvSpPr>
            <p:nvPr/>
          </p:nvSpPr>
          <p:spPr bwMode="auto">
            <a:xfrm>
              <a:off x="2391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5171" name="Text Box 67"/>
            <p:cNvSpPr txBox="1">
              <a:spLocks noChangeArrowheads="1"/>
            </p:cNvSpPr>
            <p:nvPr/>
          </p:nvSpPr>
          <p:spPr bwMode="auto">
            <a:xfrm>
              <a:off x="2527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  <p:sp>
          <p:nvSpPr>
            <p:cNvPr id="5172" name="Text Box 68"/>
            <p:cNvSpPr txBox="1">
              <a:spLocks noChangeArrowheads="1"/>
            </p:cNvSpPr>
            <p:nvPr/>
          </p:nvSpPr>
          <p:spPr bwMode="auto">
            <a:xfrm>
              <a:off x="2663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6</a:t>
              </a:r>
            </a:p>
          </p:txBody>
        </p:sp>
        <p:sp>
          <p:nvSpPr>
            <p:cNvPr id="5173" name="Text Box 69"/>
            <p:cNvSpPr txBox="1">
              <a:spLocks noChangeArrowheads="1"/>
            </p:cNvSpPr>
            <p:nvPr/>
          </p:nvSpPr>
          <p:spPr bwMode="auto">
            <a:xfrm>
              <a:off x="2799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7</a:t>
              </a:r>
            </a:p>
          </p:txBody>
        </p:sp>
        <p:sp>
          <p:nvSpPr>
            <p:cNvPr id="5174" name="Text Box 70"/>
            <p:cNvSpPr txBox="1">
              <a:spLocks noChangeArrowheads="1"/>
            </p:cNvSpPr>
            <p:nvPr/>
          </p:nvSpPr>
          <p:spPr bwMode="auto">
            <a:xfrm>
              <a:off x="2935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8</a:t>
              </a:r>
            </a:p>
          </p:txBody>
        </p:sp>
      </p:grpSp>
      <p:grpSp>
        <p:nvGrpSpPr>
          <p:cNvPr id="3" name="Group 102"/>
          <p:cNvGrpSpPr>
            <a:grpSpLocks/>
          </p:cNvGrpSpPr>
          <p:nvPr/>
        </p:nvGrpSpPr>
        <p:grpSpPr bwMode="auto">
          <a:xfrm>
            <a:off x="2057400" y="2133600"/>
            <a:ext cx="3124200" cy="1403350"/>
            <a:chOff x="1296" y="1440"/>
            <a:chExt cx="1968" cy="884"/>
          </a:xfrm>
        </p:grpSpPr>
        <p:sp>
          <p:nvSpPr>
            <p:cNvPr id="5162" name="Oval 97"/>
            <p:cNvSpPr>
              <a:spLocks noChangeArrowheads="1"/>
            </p:cNvSpPr>
            <p:nvPr/>
          </p:nvSpPr>
          <p:spPr bwMode="auto">
            <a:xfrm>
              <a:off x="1872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3" name="Oval 98"/>
            <p:cNvSpPr>
              <a:spLocks noChangeArrowheads="1"/>
            </p:cNvSpPr>
            <p:nvPr/>
          </p:nvSpPr>
          <p:spPr bwMode="auto">
            <a:xfrm>
              <a:off x="2175" y="2118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4" name="Oval 99"/>
            <p:cNvSpPr>
              <a:spLocks noChangeArrowheads="1"/>
            </p:cNvSpPr>
            <p:nvPr/>
          </p:nvSpPr>
          <p:spPr bwMode="auto">
            <a:xfrm>
              <a:off x="2479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5" name="Oval 100"/>
            <p:cNvSpPr>
              <a:spLocks noChangeArrowheads="1"/>
            </p:cNvSpPr>
            <p:nvPr/>
          </p:nvSpPr>
          <p:spPr bwMode="auto">
            <a:xfrm>
              <a:off x="2782" y="2118"/>
              <a:ext cx="203" cy="2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66" name="Picture 101" descr="Gaussj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96" y="1440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4419600" y="2133600"/>
            <a:ext cx="3124200" cy="1403350"/>
            <a:chOff x="2784" y="1440"/>
            <a:chExt cx="1968" cy="884"/>
          </a:xfrm>
        </p:grpSpPr>
        <p:sp>
          <p:nvSpPr>
            <p:cNvPr id="5157" name="Oval 103"/>
            <p:cNvSpPr>
              <a:spLocks noChangeArrowheads="1"/>
            </p:cNvSpPr>
            <p:nvPr/>
          </p:nvSpPr>
          <p:spPr bwMode="auto">
            <a:xfrm>
              <a:off x="3085" y="2118"/>
              <a:ext cx="203" cy="2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8" name="Oval 104"/>
            <p:cNvSpPr>
              <a:spLocks noChangeArrowheads="1"/>
            </p:cNvSpPr>
            <p:nvPr/>
          </p:nvSpPr>
          <p:spPr bwMode="auto">
            <a:xfrm>
              <a:off x="3388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59" name="Oval 105"/>
            <p:cNvSpPr>
              <a:spLocks noChangeArrowheads="1"/>
            </p:cNvSpPr>
            <p:nvPr/>
          </p:nvSpPr>
          <p:spPr bwMode="auto">
            <a:xfrm>
              <a:off x="3692" y="2118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60" name="Oval 106"/>
            <p:cNvSpPr>
              <a:spLocks noChangeArrowheads="1"/>
            </p:cNvSpPr>
            <p:nvPr/>
          </p:nvSpPr>
          <p:spPr bwMode="auto">
            <a:xfrm>
              <a:off x="3995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5161" name="Picture 107" descr="Gaussj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1440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oup 139"/>
          <p:cNvGrpSpPr>
            <a:grpSpLocks/>
          </p:cNvGrpSpPr>
          <p:nvPr/>
        </p:nvGrpSpPr>
        <p:grpSpPr bwMode="auto">
          <a:xfrm>
            <a:off x="2971800" y="3962400"/>
            <a:ext cx="4572000" cy="1752600"/>
            <a:chOff x="1872" y="2496"/>
            <a:chExt cx="2880" cy="1104"/>
          </a:xfrm>
        </p:grpSpPr>
        <p:sp>
          <p:nvSpPr>
            <p:cNvPr id="5138" name="Oval 109"/>
            <p:cNvSpPr>
              <a:spLocks noChangeArrowheads="1"/>
            </p:cNvSpPr>
            <p:nvPr/>
          </p:nvSpPr>
          <p:spPr bwMode="auto">
            <a:xfrm>
              <a:off x="1872" y="3174"/>
              <a:ext cx="203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39" name="Oval 110"/>
            <p:cNvSpPr>
              <a:spLocks noChangeArrowheads="1"/>
            </p:cNvSpPr>
            <p:nvPr/>
          </p:nvSpPr>
          <p:spPr bwMode="auto">
            <a:xfrm>
              <a:off x="2175" y="3174"/>
              <a:ext cx="203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0" name="Oval 111"/>
            <p:cNvSpPr>
              <a:spLocks noChangeArrowheads="1"/>
            </p:cNvSpPr>
            <p:nvPr/>
          </p:nvSpPr>
          <p:spPr bwMode="auto">
            <a:xfrm>
              <a:off x="2479" y="3174"/>
              <a:ext cx="203" cy="206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1" name="Oval 112"/>
            <p:cNvSpPr>
              <a:spLocks noChangeArrowheads="1"/>
            </p:cNvSpPr>
            <p:nvPr/>
          </p:nvSpPr>
          <p:spPr bwMode="auto">
            <a:xfrm>
              <a:off x="2782" y="3174"/>
              <a:ext cx="203" cy="2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2" name="Oval 113"/>
            <p:cNvSpPr>
              <a:spLocks noChangeArrowheads="1"/>
            </p:cNvSpPr>
            <p:nvPr/>
          </p:nvSpPr>
          <p:spPr bwMode="auto">
            <a:xfrm>
              <a:off x="3085" y="3174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3" name="Oval 114"/>
            <p:cNvSpPr>
              <a:spLocks noChangeArrowheads="1"/>
            </p:cNvSpPr>
            <p:nvPr/>
          </p:nvSpPr>
          <p:spPr bwMode="auto">
            <a:xfrm>
              <a:off x="3388" y="3174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4" name="Oval 115"/>
            <p:cNvSpPr>
              <a:spLocks noChangeArrowheads="1"/>
            </p:cNvSpPr>
            <p:nvPr/>
          </p:nvSpPr>
          <p:spPr bwMode="auto">
            <a:xfrm>
              <a:off x="3692" y="3174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145" name="Oval 116"/>
            <p:cNvSpPr>
              <a:spLocks noChangeArrowheads="1"/>
            </p:cNvSpPr>
            <p:nvPr/>
          </p:nvSpPr>
          <p:spPr bwMode="auto">
            <a:xfrm>
              <a:off x="3995" y="3174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6" name="Group 117"/>
            <p:cNvGrpSpPr>
              <a:grpSpLocks/>
            </p:cNvGrpSpPr>
            <p:nvPr/>
          </p:nvGrpSpPr>
          <p:grpSpPr bwMode="auto">
            <a:xfrm>
              <a:off x="1890" y="3389"/>
              <a:ext cx="2455" cy="211"/>
              <a:chOff x="1983" y="3543"/>
              <a:chExt cx="1101" cy="93"/>
            </a:xfrm>
          </p:grpSpPr>
          <p:sp>
            <p:nvSpPr>
              <p:cNvPr id="5149" name="Text Box 118"/>
              <p:cNvSpPr txBox="1">
                <a:spLocks noChangeArrowheads="1"/>
              </p:cNvSpPr>
              <p:nvPr/>
            </p:nvSpPr>
            <p:spPr bwMode="auto">
              <a:xfrm>
                <a:off x="1983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1</a:t>
                </a:r>
              </a:p>
            </p:txBody>
          </p:sp>
          <p:sp>
            <p:nvSpPr>
              <p:cNvPr id="5150" name="Text Box 119"/>
              <p:cNvSpPr txBox="1">
                <a:spLocks noChangeArrowheads="1"/>
              </p:cNvSpPr>
              <p:nvPr/>
            </p:nvSpPr>
            <p:spPr bwMode="auto">
              <a:xfrm>
                <a:off x="2119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2</a:t>
                </a:r>
              </a:p>
            </p:txBody>
          </p:sp>
          <p:sp>
            <p:nvSpPr>
              <p:cNvPr id="5151" name="Text Box 120"/>
              <p:cNvSpPr txBox="1">
                <a:spLocks noChangeArrowheads="1"/>
              </p:cNvSpPr>
              <p:nvPr/>
            </p:nvSpPr>
            <p:spPr bwMode="auto">
              <a:xfrm>
                <a:off x="2255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3</a:t>
                </a:r>
              </a:p>
            </p:txBody>
          </p:sp>
          <p:sp>
            <p:nvSpPr>
              <p:cNvPr id="5152" name="Text Box 121"/>
              <p:cNvSpPr txBox="1">
                <a:spLocks noChangeArrowheads="1"/>
              </p:cNvSpPr>
              <p:nvPr/>
            </p:nvSpPr>
            <p:spPr bwMode="auto">
              <a:xfrm>
                <a:off x="2391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4</a:t>
                </a:r>
              </a:p>
            </p:txBody>
          </p:sp>
          <p:sp>
            <p:nvSpPr>
              <p:cNvPr id="5153" name="Text Box 122"/>
              <p:cNvSpPr txBox="1">
                <a:spLocks noChangeArrowheads="1"/>
              </p:cNvSpPr>
              <p:nvPr/>
            </p:nvSpPr>
            <p:spPr bwMode="auto">
              <a:xfrm>
                <a:off x="2527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5</a:t>
                </a:r>
              </a:p>
            </p:txBody>
          </p:sp>
          <p:sp>
            <p:nvSpPr>
              <p:cNvPr id="5154" name="Text Box 123"/>
              <p:cNvSpPr txBox="1">
                <a:spLocks noChangeArrowheads="1"/>
              </p:cNvSpPr>
              <p:nvPr/>
            </p:nvSpPr>
            <p:spPr bwMode="auto">
              <a:xfrm>
                <a:off x="2663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6</a:t>
                </a:r>
              </a:p>
            </p:txBody>
          </p:sp>
          <p:sp>
            <p:nvSpPr>
              <p:cNvPr id="5155" name="Text Box 124"/>
              <p:cNvSpPr txBox="1">
                <a:spLocks noChangeArrowheads="1"/>
              </p:cNvSpPr>
              <p:nvPr/>
            </p:nvSpPr>
            <p:spPr bwMode="auto">
              <a:xfrm>
                <a:off x="2799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7</a:t>
                </a:r>
              </a:p>
            </p:txBody>
          </p:sp>
          <p:sp>
            <p:nvSpPr>
              <p:cNvPr id="5156" name="Text Box 125"/>
              <p:cNvSpPr txBox="1">
                <a:spLocks noChangeArrowheads="1"/>
              </p:cNvSpPr>
              <p:nvPr/>
            </p:nvSpPr>
            <p:spPr bwMode="auto">
              <a:xfrm>
                <a:off x="2935" y="3543"/>
                <a:ext cx="149" cy="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600">
                    <a:latin typeface="Arial" charset="0"/>
                  </a:rPr>
                  <a:t>8</a:t>
                </a:r>
              </a:p>
            </p:txBody>
          </p:sp>
        </p:grpSp>
        <p:pic>
          <p:nvPicPr>
            <p:cNvPr id="5147" name="Picture 131" descr="Gaussj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496" y="2496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48" name="Picture 137" descr="Gaussje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84" y="2496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00034" y="785794"/>
            <a:ext cx="8001000" cy="44958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</a:pP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Afstandseffect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in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niet-numerieke</a:t>
            </a:r>
            <a:r>
              <a:rPr lang="en-US" sz="2800" dirty="0" smtClean="0">
                <a:solidFill>
                  <a:schemeClr val="tx1"/>
                </a:solidFill>
                <a:latin typeface="Bodoni MT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Bodoni MT" pitchFamily="18" charset="0"/>
              </a:rPr>
              <a:t>domeinen</a:t>
            </a:r>
            <a:endParaRPr lang="en-US" sz="28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lnSpc>
                <a:spcPct val="80000"/>
              </a:lnSpc>
              <a:buFontTx/>
              <a:buChar char="•"/>
            </a:pPr>
            <a:endParaRPr lang="en-US" sz="28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en-US" sz="2000" dirty="0" smtClean="0">
                <a:solidFill>
                  <a:schemeClr val="tx1"/>
                </a:solidFill>
                <a:latin typeface="Bodoni MT" pitchFamily="18" charset="0"/>
              </a:rPr>
              <a:t>The largest animal?</a:t>
            </a:r>
          </a:p>
          <a:p>
            <a:pPr lvl="1" eaLnBrk="1" hangingPunct="1">
              <a:lnSpc>
                <a:spcPct val="80000"/>
              </a:lnSpc>
              <a:buFont typeface="Arial Unicode MS" pitchFamily="34" charset="-128"/>
              <a:buNone/>
            </a:pPr>
            <a:endParaRPr lang="en-US" sz="20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lvl="1" eaLnBrk="1" hangingPunct="1">
              <a:lnSpc>
                <a:spcPct val="80000"/>
              </a:lnSpc>
              <a:buFont typeface="Arial Unicode MS" pitchFamily="34" charset="-128"/>
              <a:buNone/>
            </a:pPr>
            <a:r>
              <a:rPr lang="en-US" sz="2000" dirty="0" smtClean="0">
                <a:solidFill>
                  <a:schemeClr val="tx1"/>
                </a:solidFill>
                <a:latin typeface="Bodoni MT" pitchFamily="18" charset="0"/>
              </a:rPr>
              <a:t>‘mouse   elephant’  &lt;  ‘mouse   sheep’	</a:t>
            </a:r>
            <a:r>
              <a:rPr lang="en-US" sz="1400" dirty="0" smtClean="0">
                <a:solidFill>
                  <a:schemeClr val="tx1"/>
                </a:solidFill>
                <a:latin typeface="Bodoni MT" pitchFamily="18" charset="0"/>
              </a:rPr>
              <a:t>(</a:t>
            </a:r>
            <a:r>
              <a:rPr lang="en-US" sz="1400" dirty="0" err="1" smtClean="0">
                <a:solidFill>
                  <a:schemeClr val="tx1"/>
                </a:solidFill>
                <a:latin typeface="Bodoni MT" pitchFamily="18" charset="0"/>
              </a:rPr>
              <a:t>Paivio</a:t>
            </a:r>
            <a:r>
              <a:rPr lang="en-US" sz="1400" dirty="0" smtClean="0">
                <a:solidFill>
                  <a:schemeClr val="tx1"/>
                </a:solidFill>
                <a:latin typeface="Bodoni MT" pitchFamily="18" charset="0"/>
              </a:rPr>
              <a:t>, 1975, </a:t>
            </a:r>
            <a:r>
              <a:rPr lang="en-US" sz="1400" i="1" dirty="0" err="1" smtClean="0">
                <a:solidFill>
                  <a:schemeClr val="tx1"/>
                </a:solidFill>
                <a:latin typeface="Bodoni MT" pitchFamily="18" charset="0"/>
              </a:rPr>
              <a:t>Mem</a:t>
            </a:r>
            <a:r>
              <a:rPr lang="en-US" sz="1400" i="1" dirty="0" smtClean="0">
                <a:solidFill>
                  <a:schemeClr val="tx1"/>
                </a:solidFill>
                <a:latin typeface="Bodoni MT" pitchFamily="18" charset="0"/>
              </a:rPr>
              <a:t> &amp; </a:t>
            </a:r>
            <a:r>
              <a:rPr lang="en-US" sz="1400" i="1" dirty="0" err="1" smtClean="0">
                <a:solidFill>
                  <a:schemeClr val="tx1"/>
                </a:solidFill>
                <a:latin typeface="Bodoni MT" pitchFamily="18" charset="0"/>
              </a:rPr>
              <a:t>Cogn</a:t>
            </a:r>
            <a:r>
              <a:rPr lang="en-US" sz="1400" dirty="0" smtClean="0">
                <a:solidFill>
                  <a:schemeClr val="tx1"/>
                </a:solidFill>
                <a:latin typeface="Bodoni MT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  <a:buFont typeface="Arial Unicode MS" pitchFamily="34" charset="-128"/>
              <a:buNone/>
            </a:pPr>
            <a:endParaRPr lang="en-US" sz="12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lvl="1" eaLnBrk="1" hangingPunct="1">
              <a:lnSpc>
                <a:spcPct val="80000"/>
              </a:lnSpc>
            </a:pPr>
            <a:r>
              <a:rPr lang="nl-BE" sz="2000" dirty="0" smtClean="0">
                <a:solidFill>
                  <a:schemeClr val="tx1"/>
                </a:solidFill>
                <a:latin typeface="Bodoni MT" pitchFamily="18" charset="0"/>
              </a:rPr>
              <a:t>Social status			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(Chiao et al., 2004, </a:t>
            </a:r>
            <a:r>
              <a:rPr lang="nl-BE" sz="1400" i="1" dirty="0" smtClean="0">
                <a:solidFill>
                  <a:schemeClr val="tx1"/>
                </a:solidFill>
                <a:latin typeface="Bodoni MT" pitchFamily="18" charset="0"/>
              </a:rPr>
              <a:t>Cognition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000" dirty="0" smtClean="0">
                <a:solidFill>
                  <a:schemeClr val="tx1"/>
                </a:solidFill>
                <a:latin typeface="Bodoni MT" pitchFamily="18" charset="0"/>
              </a:rPr>
              <a:t>Letters of the alphabet		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(Jou et al., 1999, </a:t>
            </a:r>
            <a:r>
              <a:rPr lang="nl-BE" sz="1400" i="1" dirty="0" smtClean="0">
                <a:solidFill>
                  <a:schemeClr val="tx1"/>
                </a:solidFill>
                <a:latin typeface="Bodoni MT" pitchFamily="18" charset="0"/>
              </a:rPr>
              <a:t>JEP: LMC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000" dirty="0" smtClean="0">
                <a:solidFill>
                  <a:schemeClr val="tx1"/>
                </a:solidFill>
                <a:latin typeface="Bodoni MT" pitchFamily="18" charset="0"/>
              </a:rPr>
              <a:t>angles and line lengths		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(Fias et al., 2003, </a:t>
            </a:r>
            <a:r>
              <a:rPr lang="nl-BE" sz="1400" i="1" dirty="0" smtClean="0">
                <a:solidFill>
                  <a:schemeClr val="tx1"/>
                </a:solidFill>
                <a:latin typeface="Bodoni MT" pitchFamily="18" charset="0"/>
              </a:rPr>
              <a:t>JoCN</a:t>
            </a:r>
            <a:r>
              <a:rPr lang="nl-BE" sz="1400" dirty="0" smtClean="0">
                <a:solidFill>
                  <a:schemeClr val="tx1"/>
                </a:solidFill>
                <a:latin typeface="Bodoni MT" pitchFamily="18" charset="0"/>
              </a:rPr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nl-BE" sz="2000" dirty="0" smtClean="0">
                <a:solidFill>
                  <a:schemeClr val="tx1"/>
                </a:solidFill>
                <a:latin typeface="Bodoni MT" pitchFamily="18" charset="0"/>
              </a:rPr>
              <a:t>...</a:t>
            </a:r>
            <a:endParaRPr lang="en-US" sz="20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2000" dirty="0" smtClean="0">
              <a:solidFill>
                <a:schemeClr val="tx1"/>
              </a:solidFill>
              <a:latin typeface="Bodoni MT" pitchFamily="18" charset="0"/>
            </a:endParaRPr>
          </a:p>
          <a:p>
            <a:pPr marL="0" indent="0" eaLnBrk="1" hangingPunct="1">
              <a:lnSpc>
                <a:spcPct val="80000"/>
              </a:lnSpc>
            </a:pPr>
            <a:endParaRPr lang="en-US" sz="1400" dirty="0" smtClean="0">
              <a:solidFill>
                <a:schemeClr val="tx1"/>
              </a:solidFill>
              <a:latin typeface="Bodoni MT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42976" y="4786322"/>
            <a:ext cx="6643734" cy="1143008"/>
            <a:chOff x="1474" y="2523"/>
            <a:chExt cx="3686" cy="544"/>
          </a:xfrm>
        </p:grpSpPr>
        <p:grpSp>
          <p:nvGrpSpPr>
            <p:cNvPr id="6" name="Group 4"/>
            <p:cNvGrpSpPr>
              <a:grpSpLocks/>
            </p:cNvGrpSpPr>
            <p:nvPr/>
          </p:nvGrpSpPr>
          <p:grpSpPr bwMode="auto">
            <a:xfrm>
              <a:off x="1474" y="2550"/>
              <a:ext cx="1611" cy="517"/>
              <a:chOff x="1474" y="2550"/>
              <a:chExt cx="1611" cy="517"/>
            </a:xfrm>
          </p:grpSpPr>
          <p:pic>
            <p:nvPicPr>
              <p:cNvPr id="28" name="Picture 5" descr="Gaussje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474" y="2550"/>
                <a:ext cx="725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" name="Picture 6" descr="Gaussje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383" y="2550"/>
                <a:ext cx="702" cy="2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0" name="Oval 7"/>
              <p:cNvSpPr>
                <a:spLocks noChangeArrowheads="1"/>
              </p:cNvSpPr>
              <p:nvPr/>
            </p:nvSpPr>
            <p:spPr bwMode="auto">
              <a:xfrm>
                <a:off x="1543" y="2822"/>
                <a:ext cx="91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" name="Oval 8"/>
              <p:cNvSpPr>
                <a:spLocks noChangeArrowheads="1"/>
              </p:cNvSpPr>
              <p:nvPr/>
            </p:nvSpPr>
            <p:spPr bwMode="auto">
              <a:xfrm>
                <a:off x="1770" y="2822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" name="Oval 9"/>
              <p:cNvSpPr>
                <a:spLocks noChangeArrowheads="1"/>
              </p:cNvSpPr>
              <p:nvPr/>
            </p:nvSpPr>
            <p:spPr bwMode="auto">
              <a:xfrm>
                <a:off x="1997" y="2822"/>
                <a:ext cx="91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" name="Oval 10"/>
              <p:cNvSpPr>
                <a:spLocks noChangeArrowheads="1"/>
              </p:cNvSpPr>
              <p:nvPr/>
            </p:nvSpPr>
            <p:spPr bwMode="auto">
              <a:xfrm>
                <a:off x="2223" y="2822"/>
                <a:ext cx="91" cy="91"/>
              </a:xfrm>
              <a:prstGeom prst="ellipse">
                <a:avLst/>
              </a:pr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" name="Oval 11"/>
              <p:cNvSpPr>
                <a:spLocks noChangeArrowheads="1"/>
              </p:cNvSpPr>
              <p:nvPr/>
            </p:nvSpPr>
            <p:spPr bwMode="auto">
              <a:xfrm>
                <a:off x="2450" y="2822"/>
                <a:ext cx="91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" name="Oval 12"/>
              <p:cNvSpPr>
                <a:spLocks noChangeArrowheads="1"/>
              </p:cNvSpPr>
              <p:nvPr/>
            </p:nvSpPr>
            <p:spPr bwMode="auto">
              <a:xfrm>
                <a:off x="2677" y="2822"/>
                <a:ext cx="91" cy="91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" name="Oval 13"/>
              <p:cNvSpPr>
                <a:spLocks noChangeArrowheads="1"/>
              </p:cNvSpPr>
              <p:nvPr/>
            </p:nvSpPr>
            <p:spPr bwMode="auto">
              <a:xfrm>
                <a:off x="2903" y="2822"/>
                <a:ext cx="91" cy="91"/>
              </a:xfrm>
              <a:prstGeom prst="ellipse">
                <a:avLst/>
              </a:prstGeom>
              <a:solidFill>
                <a:srgbClr val="C0C0C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" name="Text Box 14"/>
              <p:cNvSpPr txBox="1">
                <a:spLocks noChangeArrowheads="1"/>
              </p:cNvSpPr>
              <p:nvPr/>
            </p:nvSpPr>
            <p:spPr bwMode="auto">
              <a:xfrm>
                <a:off x="1474" y="2913"/>
                <a:ext cx="1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…</a:t>
                </a:r>
              </a:p>
            </p:txBody>
          </p:sp>
          <p:sp>
            <p:nvSpPr>
              <p:cNvPr id="38" name="Text Box 15"/>
              <p:cNvSpPr txBox="1">
                <a:spLocks noChangeArrowheads="1"/>
              </p:cNvSpPr>
              <p:nvPr/>
            </p:nvSpPr>
            <p:spPr bwMode="auto">
              <a:xfrm>
                <a:off x="1655" y="2913"/>
                <a:ext cx="38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mouse</a:t>
                </a:r>
              </a:p>
            </p:txBody>
          </p:sp>
          <p:sp>
            <p:nvSpPr>
              <p:cNvPr id="39" name="Text Box 16"/>
              <p:cNvSpPr txBox="1">
                <a:spLocks noChangeArrowheads="1"/>
              </p:cNvSpPr>
              <p:nvPr/>
            </p:nvSpPr>
            <p:spPr bwMode="auto">
              <a:xfrm>
                <a:off x="2087" y="2913"/>
                <a:ext cx="39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sheep</a:t>
                </a:r>
              </a:p>
            </p:txBody>
          </p:sp>
          <p:sp>
            <p:nvSpPr>
              <p:cNvPr id="40" name="Text Box 17"/>
              <p:cNvSpPr txBox="1">
                <a:spLocks noChangeArrowheads="1"/>
              </p:cNvSpPr>
              <p:nvPr/>
            </p:nvSpPr>
            <p:spPr bwMode="auto">
              <a:xfrm>
                <a:off x="2517" y="2913"/>
                <a:ext cx="432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elephant</a:t>
                </a:r>
              </a:p>
            </p:txBody>
          </p:sp>
          <p:sp>
            <p:nvSpPr>
              <p:cNvPr id="41" name="Text Box 18"/>
              <p:cNvSpPr txBox="1">
                <a:spLocks noChangeArrowheads="1"/>
              </p:cNvSpPr>
              <p:nvPr/>
            </p:nvSpPr>
            <p:spPr bwMode="auto">
              <a:xfrm>
                <a:off x="1938" y="2913"/>
                <a:ext cx="1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…</a:t>
                </a:r>
              </a:p>
            </p:txBody>
          </p:sp>
          <p:sp>
            <p:nvSpPr>
              <p:cNvPr id="42" name="Text Box 19"/>
              <p:cNvSpPr txBox="1">
                <a:spLocks noChangeArrowheads="1"/>
              </p:cNvSpPr>
              <p:nvPr/>
            </p:nvSpPr>
            <p:spPr bwMode="auto">
              <a:xfrm>
                <a:off x="2405" y="2912"/>
                <a:ext cx="1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…</a:t>
                </a:r>
              </a:p>
            </p:txBody>
          </p:sp>
          <p:sp>
            <p:nvSpPr>
              <p:cNvPr id="43" name="Text Box 20"/>
              <p:cNvSpPr txBox="1">
                <a:spLocks noChangeArrowheads="1"/>
              </p:cNvSpPr>
              <p:nvPr/>
            </p:nvSpPr>
            <p:spPr bwMode="auto">
              <a:xfrm>
                <a:off x="2858" y="2912"/>
                <a:ext cx="149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…</a:t>
                </a:r>
              </a:p>
            </p:txBody>
          </p:sp>
        </p:grpSp>
        <p:grpSp>
          <p:nvGrpSpPr>
            <p:cNvPr id="7" name="Group 21"/>
            <p:cNvGrpSpPr>
              <a:grpSpLocks/>
            </p:cNvGrpSpPr>
            <p:nvPr/>
          </p:nvGrpSpPr>
          <p:grpSpPr bwMode="auto">
            <a:xfrm>
              <a:off x="3606" y="2523"/>
              <a:ext cx="1554" cy="518"/>
              <a:chOff x="3606" y="2523"/>
              <a:chExt cx="1554" cy="518"/>
            </a:xfrm>
          </p:grpSpPr>
          <p:sp>
            <p:nvSpPr>
              <p:cNvPr id="8" name="Text Box 22"/>
              <p:cNvSpPr txBox="1">
                <a:spLocks noChangeArrowheads="1"/>
              </p:cNvSpPr>
              <p:nvPr/>
            </p:nvSpPr>
            <p:spPr bwMode="auto">
              <a:xfrm>
                <a:off x="4682" y="2886"/>
                <a:ext cx="42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000">
                    <a:latin typeface="Arial" charset="0"/>
                  </a:rPr>
                  <a:t>elephant</a:t>
                </a:r>
              </a:p>
            </p:txBody>
          </p:sp>
          <p:grpSp>
            <p:nvGrpSpPr>
              <p:cNvPr id="9" name="Group 23"/>
              <p:cNvGrpSpPr>
                <a:grpSpLocks/>
              </p:cNvGrpSpPr>
              <p:nvPr/>
            </p:nvGrpSpPr>
            <p:grpSpPr bwMode="auto">
              <a:xfrm>
                <a:off x="3606" y="2523"/>
                <a:ext cx="1554" cy="518"/>
                <a:chOff x="3606" y="2532"/>
                <a:chExt cx="1554" cy="518"/>
              </a:xfrm>
            </p:grpSpPr>
            <p:grpSp>
              <p:nvGrpSpPr>
                <p:cNvPr id="10" name="Group 24"/>
                <p:cNvGrpSpPr>
                  <a:grpSpLocks/>
                </p:cNvGrpSpPr>
                <p:nvPr/>
              </p:nvGrpSpPr>
              <p:grpSpPr bwMode="auto">
                <a:xfrm>
                  <a:off x="4091" y="2895"/>
                  <a:ext cx="1069" cy="155"/>
                  <a:chOff x="4124" y="2613"/>
                  <a:chExt cx="1069" cy="155"/>
                </a:xfrm>
              </p:grpSpPr>
              <p:sp>
                <p:nvSpPr>
                  <p:cNvPr id="25" name="Text Box 2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124" y="2614"/>
                    <a:ext cx="14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000">
                        <a:latin typeface="Arial" charset="0"/>
                      </a:rPr>
                      <a:t>…</a:t>
                    </a:r>
                  </a:p>
                </p:txBody>
              </p:sp>
              <p:sp>
                <p:nvSpPr>
                  <p:cNvPr id="26" name="Text Box 26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91" y="2613"/>
                    <a:ext cx="14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000">
                        <a:latin typeface="Arial" charset="0"/>
                      </a:rPr>
                      <a:t>…</a:t>
                    </a:r>
                  </a:p>
                </p:txBody>
              </p:sp>
              <p:sp>
                <p:nvSpPr>
                  <p:cNvPr id="27" name="Text Box 2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044" y="2613"/>
                    <a:ext cx="149" cy="154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>
                    <a:spAutoFit/>
                  </a:bodyPr>
                  <a:lstStyle/>
                  <a:p>
                    <a:pPr>
                      <a:spcBef>
                        <a:spcPct val="50000"/>
                      </a:spcBef>
                    </a:pPr>
                    <a:r>
                      <a:rPr lang="en-US" sz="1000">
                        <a:latin typeface="Arial" charset="0"/>
                      </a:rPr>
                      <a:t>…</a:t>
                    </a:r>
                  </a:p>
                </p:txBody>
              </p:sp>
            </p:grpSp>
            <p:grpSp>
              <p:nvGrpSpPr>
                <p:cNvPr id="11" name="Group 28"/>
                <p:cNvGrpSpPr>
                  <a:grpSpLocks/>
                </p:cNvGrpSpPr>
                <p:nvPr/>
              </p:nvGrpSpPr>
              <p:grpSpPr bwMode="auto">
                <a:xfrm>
                  <a:off x="3684" y="2822"/>
                  <a:ext cx="1451" cy="91"/>
                  <a:chOff x="3729" y="2523"/>
                  <a:chExt cx="1451" cy="91"/>
                </a:xfrm>
              </p:grpSpPr>
              <p:sp>
                <p:nvSpPr>
                  <p:cNvPr id="18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3729" y="2523"/>
                    <a:ext cx="91" cy="9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9" name="Oval 30"/>
                  <p:cNvSpPr>
                    <a:spLocks noChangeArrowheads="1"/>
                  </p:cNvSpPr>
                  <p:nvPr/>
                </p:nvSpPr>
                <p:spPr bwMode="auto">
                  <a:xfrm>
                    <a:off x="3956" y="2523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0" name="Oval 31"/>
                  <p:cNvSpPr>
                    <a:spLocks noChangeArrowheads="1"/>
                  </p:cNvSpPr>
                  <p:nvPr/>
                </p:nvSpPr>
                <p:spPr bwMode="auto">
                  <a:xfrm>
                    <a:off x="4183" y="2523"/>
                    <a:ext cx="91" cy="91"/>
                  </a:xfrm>
                  <a:prstGeom prst="ellipse">
                    <a:avLst/>
                  </a:prstGeom>
                  <a:solidFill>
                    <a:schemeClr val="bg2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1" name="Oval 32"/>
                  <p:cNvSpPr>
                    <a:spLocks noChangeArrowheads="1"/>
                  </p:cNvSpPr>
                  <p:nvPr/>
                </p:nvSpPr>
                <p:spPr bwMode="auto">
                  <a:xfrm>
                    <a:off x="4409" y="2523"/>
                    <a:ext cx="91" cy="91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2" name="Oval 33"/>
                  <p:cNvSpPr>
                    <a:spLocks noChangeArrowheads="1"/>
                  </p:cNvSpPr>
                  <p:nvPr/>
                </p:nvSpPr>
                <p:spPr bwMode="auto">
                  <a:xfrm>
                    <a:off x="4636" y="2523"/>
                    <a:ext cx="91" cy="91"/>
                  </a:xfrm>
                  <a:prstGeom prst="ellipse">
                    <a:avLst/>
                  </a:prstGeom>
                  <a:solidFill>
                    <a:srgbClr val="C0C0C0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3" name="Oval 34"/>
                  <p:cNvSpPr>
                    <a:spLocks noChangeArrowheads="1"/>
                  </p:cNvSpPr>
                  <p:nvPr/>
                </p:nvSpPr>
                <p:spPr bwMode="auto">
                  <a:xfrm>
                    <a:off x="4863" y="2523"/>
                    <a:ext cx="91" cy="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5089" y="2523"/>
                    <a:ext cx="91" cy="91"/>
                  </a:xfrm>
                  <a:prstGeom prst="ellips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2" name="Text Box 36"/>
                <p:cNvSpPr txBox="1">
                  <a:spLocks noChangeArrowheads="1"/>
                </p:cNvSpPr>
                <p:nvPr/>
              </p:nvSpPr>
              <p:spPr bwMode="auto">
                <a:xfrm>
                  <a:off x="3639" y="2895"/>
                  <a:ext cx="149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>
                      <a:latin typeface="Arial" charset="0"/>
                    </a:rPr>
                    <a:t>…</a:t>
                  </a:r>
                </a:p>
              </p:txBody>
            </p:sp>
            <p:sp>
              <p:nvSpPr>
                <p:cNvPr id="13" name="Text Box 37"/>
                <p:cNvSpPr txBox="1">
                  <a:spLocks noChangeArrowheads="1"/>
                </p:cNvSpPr>
                <p:nvPr/>
              </p:nvSpPr>
              <p:spPr bwMode="auto">
                <a:xfrm>
                  <a:off x="3787" y="2895"/>
                  <a:ext cx="40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>
                      <a:latin typeface="Arial" charset="0"/>
                    </a:rPr>
                    <a:t>mouse</a:t>
                  </a:r>
                </a:p>
              </p:txBody>
            </p:sp>
            <p:sp>
              <p:nvSpPr>
                <p:cNvPr id="14" name="Text Box 38"/>
                <p:cNvSpPr txBox="1">
                  <a:spLocks noChangeArrowheads="1"/>
                </p:cNvSpPr>
                <p:nvPr/>
              </p:nvSpPr>
              <p:spPr bwMode="auto">
                <a:xfrm>
                  <a:off x="4228" y="2895"/>
                  <a:ext cx="398" cy="15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en-US" sz="1000">
                      <a:latin typeface="Arial" charset="0"/>
                    </a:rPr>
                    <a:t>sheep</a:t>
                  </a:r>
                </a:p>
              </p:txBody>
            </p:sp>
            <p:grpSp>
              <p:nvGrpSpPr>
                <p:cNvPr id="15" name="Group 39"/>
                <p:cNvGrpSpPr>
                  <a:grpSpLocks/>
                </p:cNvGrpSpPr>
                <p:nvPr/>
              </p:nvGrpSpPr>
              <p:grpSpPr bwMode="auto">
                <a:xfrm>
                  <a:off x="3606" y="2532"/>
                  <a:ext cx="1134" cy="236"/>
                  <a:chOff x="3651" y="2242"/>
                  <a:chExt cx="1134" cy="236"/>
                </a:xfrm>
              </p:grpSpPr>
              <p:pic>
                <p:nvPicPr>
                  <p:cNvPr id="16" name="Picture 40" descr="Gaussje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3651" y="2242"/>
                    <a:ext cx="681" cy="2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pic>
                <p:nvPicPr>
                  <p:cNvPr id="17" name="Picture 41" descr="Gaussje"/>
                  <p:cNvPicPr>
                    <a:picLocks noChangeAspect="1" noChangeArrowheads="1"/>
                  </p:cNvPicPr>
                  <p:nvPr/>
                </p:nvPicPr>
                <p:blipFill>
                  <a:blip r:embed="rId5"/>
                  <a:srcRect/>
                  <a:stretch>
                    <a:fillRect/>
                  </a:stretch>
                </p:blipFill>
                <p:spPr bwMode="auto">
                  <a:xfrm>
                    <a:off x="4104" y="2242"/>
                    <a:ext cx="681" cy="236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Overzicht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9186898" cy="4525963"/>
          </a:xfrm>
        </p:spPr>
        <p:txBody>
          <a:bodyPr/>
          <a:lstStyle/>
          <a:p>
            <a:r>
              <a:rPr lang="nl-BE" dirty="0" smtClean="0"/>
              <a:t>1. Modellering</a:t>
            </a:r>
          </a:p>
          <a:p>
            <a:r>
              <a:rPr lang="nl-BE" dirty="0" smtClean="0"/>
              <a:t>2. Neurale netwerken</a:t>
            </a:r>
          </a:p>
          <a:p>
            <a:r>
              <a:rPr lang="nl-BE" dirty="0" smtClean="0"/>
              <a:t>3. Toepassingen in Numerieke Cognitie</a:t>
            </a:r>
          </a:p>
          <a:p>
            <a:pPr lvl="1"/>
            <a:r>
              <a:rPr lang="nl-BE" dirty="0" smtClean="0"/>
              <a:t>Hoofdrekenen</a:t>
            </a:r>
          </a:p>
          <a:p>
            <a:pPr lvl="1"/>
            <a:r>
              <a:rPr lang="nl-BE" dirty="0" smtClean="0"/>
              <a:t>Het afstandseffect</a:t>
            </a:r>
          </a:p>
          <a:p>
            <a:pPr lvl="1"/>
            <a:r>
              <a:rPr lang="nl-BE" dirty="0" smtClean="0"/>
              <a:t>Symbolische en niet-symbolische getalrepresentaties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3714744" y="3357562"/>
            <a:ext cx="2305056" cy="135732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4      1</a:t>
            </a: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Afstandseffect komt voort uit beslissingsproces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00892" y="6429396"/>
            <a:ext cx="1991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Verguts et al., 2005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596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9124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1604" y="6488692"/>
            <a:ext cx="126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Linker getal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8147" y="6429396"/>
            <a:ext cx="142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Rechter getal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0100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00166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00232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00298" y="550070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64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29124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00628" y="550070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00694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00760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0826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00892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43174" y="2500306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2264" y="2500306"/>
            <a:ext cx="571504" cy="571504"/>
          </a:xfrm>
          <a:prstGeom prst="ellipse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2672" y="2000240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Links groter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2000240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Rechts groter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821505" y="3607595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214414" y="3786190"/>
            <a:ext cx="200026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607322" y="4036223"/>
            <a:ext cx="1928826" cy="571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1857355" y="4143381"/>
            <a:ext cx="2000265" cy="2857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2143108" y="4214819"/>
            <a:ext cx="2071703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750595" y="3536157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143504" y="3714752"/>
            <a:ext cx="200026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5536412" y="3964785"/>
            <a:ext cx="1928826" cy="571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786445" y="4071943"/>
            <a:ext cx="2000265" cy="28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6072198" y="4143381"/>
            <a:ext cx="2071703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750594" y="3536157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143503" y="3714752"/>
            <a:ext cx="200026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536411" y="3964785"/>
            <a:ext cx="1928826" cy="571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786444" y="4071943"/>
            <a:ext cx="2000265" cy="2857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6072197" y="4143381"/>
            <a:ext cx="2071703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55670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70512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86776" y="25596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Dif = 3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1021591" y="607220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1        2       3       4        5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5000628" y="607220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1        2       3       4        5</a:t>
            </a:r>
            <a:endParaRPr lang="en-US" dirty="0"/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57158" y="214290"/>
            <a:ext cx="1447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4      1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428596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429124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71604" y="6488692"/>
            <a:ext cx="1261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Linker getal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668147" y="6429396"/>
            <a:ext cx="1420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Rechter getal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000100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500166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000232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500298" y="550070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000364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429124" y="5357826"/>
            <a:ext cx="3500462" cy="64294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000760" y="5500702"/>
            <a:ext cx="357190" cy="35719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5500694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000760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6500826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7000892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643174" y="2500306"/>
            <a:ext cx="571504" cy="571504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572264" y="2500306"/>
            <a:ext cx="571504" cy="571504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2292672" y="2000240"/>
            <a:ext cx="1279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Links groter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143636" y="2000240"/>
            <a:ext cx="14354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Rechts groter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rot="5400000" flipH="1" flipV="1">
            <a:off x="821505" y="3607595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rot="5400000" flipH="1" flipV="1">
            <a:off x="1214414" y="3786190"/>
            <a:ext cx="200026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rot="5400000" flipH="1" flipV="1">
            <a:off x="1607322" y="4036223"/>
            <a:ext cx="1928826" cy="571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5400000" flipH="1" flipV="1">
            <a:off x="1857355" y="4143381"/>
            <a:ext cx="2000265" cy="2857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rot="16200000" flipV="1">
            <a:off x="2143108" y="4214819"/>
            <a:ext cx="2071703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 flipH="1" flipV="1">
            <a:off x="4750595" y="3536157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5400000" flipH="1" flipV="1">
            <a:off x="5143504" y="3714752"/>
            <a:ext cx="2000264" cy="10001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5400000" flipH="1" flipV="1">
            <a:off x="5536412" y="3964785"/>
            <a:ext cx="1928826" cy="57150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 rot="5400000" flipH="1" flipV="1">
            <a:off x="5786445" y="4071943"/>
            <a:ext cx="2000265" cy="2857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rot="16200000" flipV="1">
            <a:off x="6072198" y="4143381"/>
            <a:ext cx="2071703" cy="7143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rot="5400000" flipH="1" flipV="1">
            <a:off x="4750594" y="3536157"/>
            <a:ext cx="2071702" cy="128588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rot="5400000" flipH="1" flipV="1">
            <a:off x="5143503" y="3714752"/>
            <a:ext cx="2000264" cy="10001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rot="5400000" flipH="1" flipV="1">
            <a:off x="5536411" y="3964785"/>
            <a:ext cx="1928826" cy="571505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rot="5400000" flipH="1" flipV="1">
            <a:off x="5786444" y="4071943"/>
            <a:ext cx="2000265" cy="28575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rot="16200000" flipV="1">
            <a:off x="6072197" y="4143381"/>
            <a:ext cx="2071703" cy="71438"/>
          </a:xfrm>
          <a:prstGeom prst="straightConnector1">
            <a:avLst/>
          </a:prstGeom>
          <a:ln w="635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1555670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4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5770512" y="257174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3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286776" y="2559602"/>
            <a:ext cx="7889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Dif = 1</a:t>
            </a:r>
            <a:endParaRPr lang="en-US" dirty="0"/>
          </a:p>
        </p:txBody>
      </p:sp>
      <p:sp>
        <p:nvSpPr>
          <p:cNvPr id="50" name="Oval 49"/>
          <p:cNvSpPr/>
          <p:nvPr/>
        </p:nvSpPr>
        <p:spPr>
          <a:xfrm>
            <a:off x="4929190" y="5500702"/>
            <a:ext cx="357190" cy="35719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1021591" y="607220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1        2       3       4        5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5000628" y="6072206"/>
            <a:ext cx="2356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1        2       3       4        5</a:t>
            </a:r>
            <a:endParaRPr lang="en-US" dirty="0"/>
          </a:p>
        </p:txBody>
      </p:sp>
      <p:sp>
        <p:nvSpPr>
          <p:cNvPr id="53" name="Rectangle 9"/>
          <p:cNvSpPr>
            <a:spLocks noChangeArrowheads="1"/>
          </p:cNvSpPr>
          <p:nvPr/>
        </p:nvSpPr>
        <p:spPr bwMode="auto">
          <a:xfrm>
            <a:off x="357158" y="214290"/>
            <a:ext cx="1447800" cy="10668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dirty="0" smtClean="0"/>
              <a:t>4      3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85759"/>
            <a:ext cx="4739822" cy="2528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267266" y="6357958"/>
            <a:ext cx="2733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Holloway &amp; Ansari, in press</a:t>
            </a:r>
            <a:endParaRPr lang="en-US" dirty="0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3843351"/>
            <a:ext cx="4562848" cy="26574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71604" y="357166"/>
            <a:ext cx="27220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Symbolische afstandseffect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47256" y="282339"/>
            <a:ext cx="17967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Niet-symbolische</a:t>
            </a:r>
          </a:p>
          <a:p>
            <a:r>
              <a:rPr lang="nl-BE" dirty="0" smtClean="0"/>
              <a:t>afstandseffect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939389" y="1916660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Geen correlatie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929454" y="4702742"/>
            <a:ext cx="16331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Geen correlatie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74638"/>
            <a:ext cx="8543956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3.3.</a:t>
            </a:r>
            <a:r>
              <a:rPr lang="nl-BE" dirty="0" smtClean="0"/>
              <a:t> </a:t>
            </a:r>
            <a:r>
              <a:rPr lang="nl-BE" dirty="0" smtClean="0"/>
              <a:t>Symbolische </a:t>
            </a:r>
            <a:r>
              <a:rPr lang="nl-BE" dirty="0" smtClean="0"/>
              <a:t>en niet-symbolische getallen</a:t>
            </a:r>
            <a:endParaRPr lang="en-US" dirty="0"/>
          </a:p>
        </p:txBody>
      </p:sp>
      <p:sp>
        <p:nvSpPr>
          <p:cNvPr id="14" name="Oval 49"/>
          <p:cNvSpPr>
            <a:spLocks noChangeArrowheads="1"/>
          </p:cNvSpPr>
          <p:nvPr/>
        </p:nvSpPr>
        <p:spPr bwMode="auto">
          <a:xfrm>
            <a:off x="1406503" y="2954332"/>
            <a:ext cx="215900" cy="2159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50"/>
          <p:cNvSpPr>
            <a:spLocks noChangeArrowheads="1"/>
          </p:cNvSpPr>
          <p:nvPr/>
        </p:nvSpPr>
        <p:spPr bwMode="auto">
          <a:xfrm>
            <a:off x="1612878" y="3148007"/>
            <a:ext cx="296862" cy="344488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51"/>
          <p:cNvSpPr>
            <a:spLocks noChangeArrowheads="1"/>
          </p:cNvSpPr>
          <p:nvPr/>
        </p:nvSpPr>
        <p:spPr bwMode="auto">
          <a:xfrm>
            <a:off x="1357290" y="3240082"/>
            <a:ext cx="169863" cy="19367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52"/>
          <p:cNvSpPr>
            <a:spLocks noChangeArrowheads="1"/>
          </p:cNvSpPr>
          <p:nvPr/>
        </p:nvSpPr>
        <p:spPr bwMode="auto">
          <a:xfrm>
            <a:off x="1600178" y="2714620"/>
            <a:ext cx="285750" cy="296862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18" name="Picture 55"/>
          <p:cNvPicPr>
            <a:picLocks noChangeAspect="1" noChangeArrowheads="1"/>
          </p:cNvPicPr>
          <p:nvPr/>
        </p:nvPicPr>
        <p:blipFill>
          <a:blip r:embed="rId2"/>
          <a:srcRect b="12083"/>
          <a:stretch>
            <a:fillRect/>
          </a:stretch>
        </p:blipFill>
        <p:spPr bwMode="auto">
          <a:xfrm>
            <a:off x="5857884" y="2357430"/>
            <a:ext cx="2663825" cy="1827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45"/>
          <p:cNvSpPr txBox="1">
            <a:spLocks noChangeArrowheads="1"/>
          </p:cNvSpPr>
          <p:nvPr/>
        </p:nvSpPr>
        <p:spPr bwMode="auto">
          <a:xfrm>
            <a:off x="928662" y="5000636"/>
            <a:ext cx="131603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i="1" dirty="0" err="1">
                <a:latin typeface="Helvetica" pitchFamily="34" charset="0"/>
              </a:rPr>
              <a:t>vier</a:t>
            </a:r>
            <a:endParaRPr lang="en-US" sz="4800" i="1" dirty="0">
              <a:latin typeface="Helvetica" pitchFamily="34" charset="0"/>
            </a:endParaRPr>
          </a:p>
        </p:txBody>
      </p:sp>
      <p:pic>
        <p:nvPicPr>
          <p:cNvPr id="20" name="Picture 4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4786322"/>
            <a:ext cx="1546225" cy="1404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60"/>
          <p:cNvSpPr txBox="1">
            <a:spLocks noChangeArrowheads="1"/>
          </p:cNvSpPr>
          <p:nvPr/>
        </p:nvSpPr>
        <p:spPr bwMode="auto">
          <a:xfrm>
            <a:off x="3898898" y="3929066"/>
            <a:ext cx="81597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6600" dirty="0"/>
              <a:t>4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977340" y="6429396"/>
            <a:ext cx="20952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Verguts &amp; Fias, 2004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4151303" y="1668460"/>
            <a:ext cx="3124200" cy="1403350"/>
            <a:chOff x="2784" y="1440"/>
            <a:chExt cx="1968" cy="884"/>
          </a:xfrm>
        </p:grpSpPr>
        <p:sp>
          <p:nvSpPr>
            <p:cNvPr id="5" name="Oval 103"/>
            <p:cNvSpPr>
              <a:spLocks noChangeArrowheads="1"/>
            </p:cNvSpPr>
            <p:nvPr/>
          </p:nvSpPr>
          <p:spPr bwMode="auto">
            <a:xfrm>
              <a:off x="3085" y="2118"/>
              <a:ext cx="203" cy="2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04"/>
            <p:cNvSpPr>
              <a:spLocks noChangeArrowheads="1"/>
            </p:cNvSpPr>
            <p:nvPr/>
          </p:nvSpPr>
          <p:spPr bwMode="auto">
            <a:xfrm>
              <a:off x="3388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5"/>
            <p:cNvSpPr>
              <a:spLocks noChangeArrowheads="1"/>
            </p:cNvSpPr>
            <p:nvPr/>
          </p:nvSpPr>
          <p:spPr bwMode="auto">
            <a:xfrm>
              <a:off x="3692" y="2118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6"/>
            <p:cNvSpPr>
              <a:spLocks noChangeArrowheads="1"/>
            </p:cNvSpPr>
            <p:nvPr/>
          </p:nvSpPr>
          <p:spPr bwMode="auto">
            <a:xfrm>
              <a:off x="3995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07" descr="Gaussj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440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4608530" y="3165476"/>
            <a:ext cx="1971665" cy="334962"/>
            <a:chOff x="2119" y="3543"/>
            <a:chExt cx="557" cy="93"/>
          </a:xfrm>
        </p:grpSpPr>
        <p:sp>
          <p:nvSpPr>
            <p:cNvPr id="11" name="Text Box 64"/>
            <p:cNvSpPr txBox="1">
              <a:spLocks noChangeArrowheads="1"/>
            </p:cNvSpPr>
            <p:nvPr/>
          </p:nvSpPr>
          <p:spPr bwMode="auto">
            <a:xfrm>
              <a:off x="2119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auto">
            <a:xfrm>
              <a:off x="2255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3" name="Text Box 66"/>
            <p:cNvSpPr txBox="1">
              <a:spLocks noChangeArrowheads="1"/>
            </p:cNvSpPr>
            <p:nvPr/>
          </p:nvSpPr>
          <p:spPr bwMode="auto">
            <a:xfrm>
              <a:off x="2391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2527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sp>
        <p:nvSpPr>
          <p:cNvPr id="15" name="Rectangle 8"/>
          <p:cNvSpPr>
            <a:spLocks noChangeArrowheads="1"/>
          </p:cNvSpPr>
          <p:nvPr/>
        </p:nvSpPr>
        <p:spPr bwMode="auto">
          <a:xfrm>
            <a:off x="1928794" y="1500174"/>
            <a:ext cx="9366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9"/>
          <p:cNvSpPr>
            <a:spLocks noChangeArrowheads="1"/>
          </p:cNvSpPr>
          <p:nvPr/>
        </p:nvSpPr>
        <p:spPr bwMode="auto">
          <a:xfrm>
            <a:off x="2001819" y="1614474"/>
            <a:ext cx="792163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0"/>
          <p:cNvSpPr>
            <a:spLocks noChangeArrowheads="1"/>
          </p:cNvSpPr>
          <p:nvPr/>
        </p:nvSpPr>
        <p:spPr bwMode="auto">
          <a:xfrm>
            <a:off x="2433619" y="2003411"/>
            <a:ext cx="71438" cy="714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1"/>
          <p:cNvSpPr>
            <a:spLocks noChangeArrowheads="1"/>
          </p:cNvSpPr>
          <p:nvPr/>
        </p:nvSpPr>
        <p:spPr bwMode="auto">
          <a:xfrm>
            <a:off x="2332019" y="2219311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2008163" y="328612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/>
              <a:t>4</a:t>
            </a:r>
            <a:endParaRPr lang="en-US" sz="9600" dirty="0"/>
          </a:p>
        </p:txBody>
      </p:sp>
      <p:sp>
        <p:nvSpPr>
          <p:cNvPr id="20" name="Line 4"/>
          <p:cNvSpPr>
            <a:spLocks noChangeShapeType="1"/>
          </p:cNvSpPr>
          <p:nvPr/>
        </p:nvSpPr>
        <p:spPr bwMode="auto">
          <a:xfrm flipV="1">
            <a:off x="3079733" y="3286124"/>
            <a:ext cx="1000132" cy="78581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1" name="Line 4"/>
          <p:cNvSpPr>
            <a:spLocks noChangeShapeType="1"/>
          </p:cNvSpPr>
          <p:nvPr/>
        </p:nvSpPr>
        <p:spPr bwMode="auto">
          <a:xfrm>
            <a:off x="3222609" y="2000240"/>
            <a:ext cx="785818" cy="42862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22" name="Oval 10"/>
          <p:cNvSpPr>
            <a:spLocks noChangeArrowheads="1"/>
          </p:cNvSpPr>
          <p:nvPr/>
        </p:nvSpPr>
        <p:spPr bwMode="auto">
          <a:xfrm>
            <a:off x="2357422" y="1714488"/>
            <a:ext cx="71438" cy="714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Oval 10"/>
          <p:cNvSpPr>
            <a:spLocks noChangeArrowheads="1"/>
          </p:cNvSpPr>
          <p:nvPr/>
        </p:nvSpPr>
        <p:spPr bwMode="auto">
          <a:xfrm>
            <a:off x="2586019" y="2143116"/>
            <a:ext cx="71438" cy="714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/>
      <p:bldP spid="20" grpId="0" animBg="1"/>
      <p:bldP spid="21" grpId="0" animBg="1"/>
      <p:bldP spid="22" grpId="0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52625" y="2189147"/>
            <a:ext cx="5048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3800" y="2854312"/>
            <a:ext cx="1631950" cy="28416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5F5F5F"/>
                </a:solidFill>
                <a:latin typeface="Arial" charset="0"/>
              </a:rPr>
              <a:t>object-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locatie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-map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410050" y="2182797"/>
            <a:ext cx="55245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30924" y="2189146"/>
            <a:ext cx="527091" cy="8080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00100" y="1714485"/>
            <a:ext cx="9366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073125" y="1828785"/>
            <a:ext cx="792163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504925" y="2217722"/>
            <a:ext cx="71438" cy="714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03325" y="2433622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73813" y="4449764"/>
            <a:ext cx="1681162" cy="4762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neuronen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selectief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voor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aantal</a:t>
            </a:r>
            <a:endParaRPr lang="en-US" sz="1400" dirty="0">
              <a:solidFill>
                <a:srgbClr val="5F5F5F"/>
              </a:solidFill>
              <a:latin typeface="Arial" charset="0"/>
            </a:endParaRPr>
          </a:p>
        </p:txBody>
      </p:sp>
      <p:grpSp>
        <p:nvGrpSpPr>
          <p:cNvPr id="13" name="Group 13"/>
          <p:cNvGrpSpPr>
            <a:grpSpLocks/>
          </p:cNvGrpSpPr>
          <p:nvPr/>
        </p:nvGrpSpPr>
        <p:grpSpPr bwMode="auto">
          <a:xfrm>
            <a:off x="7121500" y="2459035"/>
            <a:ext cx="517525" cy="1895475"/>
            <a:chOff x="4987" y="953"/>
            <a:chExt cx="326" cy="1194"/>
          </a:xfrm>
        </p:grpSpPr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4987" y="953"/>
              <a:ext cx="326" cy="1194"/>
            </a:xfrm>
            <a:prstGeom prst="roundRect">
              <a:avLst>
                <a:gd name="adj" fmla="val 2830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/>
            </p:cNvSpPr>
            <p:nvPr/>
          </p:nvSpPr>
          <p:spPr bwMode="auto">
            <a:xfrm>
              <a:off x="5042" y="1050"/>
              <a:ext cx="105" cy="10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6"/>
            <p:cNvSpPr>
              <a:spLocks/>
            </p:cNvSpPr>
            <p:nvPr/>
          </p:nvSpPr>
          <p:spPr bwMode="auto">
            <a:xfrm>
              <a:off x="5042" y="1197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7"/>
            <p:cNvSpPr>
              <a:spLocks/>
            </p:cNvSpPr>
            <p:nvPr/>
          </p:nvSpPr>
          <p:spPr bwMode="auto">
            <a:xfrm>
              <a:off x="5042" y="1343"/>
              <a:ext cx="105" cy="10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8"/>
            <p:cNvSpPr>
              <a:spLocks/>
            </p:cNvSpPr>
            <p:nvPr/>
          </p:nvSpPr>
          <p:spPr bwMode="auto">
            <a:xfrm>
              <a:off x="5042" y="149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9"/>
            <p:cNvSpPr>
              <a:spLocks/>
            </p:cNvSpPr>
            <p:nvPr/>
          </p:nvSpPr>
          <p:spPr bwMode="auto">
            <a:xfrm>
              <a:off x="5042" y="163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0"/>
            <p:cNvSpPr>
              <a:spLocks/>
            </p:cNvSpPr>
            <p:nvPr/>
          </p:nvSpPr>
          <p:spPr bwMode="auto">
            <a:xfrm>
              <a:off x="5042" y="1781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/>
            </p:cNvSpPr>
            <p:nvPr/>
          </p:nvSpPr>
          <p:spPr bwMode="auto">
            <a:xfrm>
              <a:off x="5042" y="192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5182" y="101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1</a:t>
              </a:r>
            </a:p>
          </p:txBody>
        </p:sp>
        <p:sp>
          <p:nvSpPr>
            <p:cNvPr id="23" name="Rectangle 23"/>
            <p:cNvSpPr>
              <a:spLocks/>
            </p:cNvSpPr>
            <p:nvPr/>
          </p:nvSpPr>
          <p:spPr bwMode="auto">
            <a:xfrm>
              <a:off x="5182" y="116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2</a:t>
              </a:r>
            </a:p>
          </p:txBody>
        </p:sp>
        <p:sp>
          <p:nvSpPr>
            <p:cNvPr id="24" name="Rectangle 24"/>
            <p:cNvSpPr>
              <a:spLocks/>
            </p:cNvSpPr>
            <p:nvPr/>
          </p:nvSpPr>
          <p:spPr bwMode="auto">
            <a:xfrm>
              <a:off x="5182" y="1308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3</a:t>
              </a:r>
            </a:p>
          </p:txBody>
        </p:sp>
        <p:sp>
          <p:nvSpPr>
            <p:cNvPr id="25" name="Rectangle 25"/>
            <p:cNvSpPr>
              <a:spLocks/>
            </p:cNvSpPr>
            <p:nvPr/>
          </p:nvSpPr>
          <p:spPr bwMode="auto">
            <a:xfrm>
              <a:off x="5182" y="1454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 dirty="0">
                  <a:latin typeface="Gill Sans" pitchFamily="80" charset="0"/>
                  <a:sym typeface="Gill Sans" pitchFamily="80" charset="0"/>
                </a:rPr>
                <a:t>4</a:t>
              </a:r>
            </a:p>
          </p:txBody>
        </p:sp>
        <p:sp>
          <p:nvSpPr>
            <p:cNvPr id="26" name="Rectangle 26"/>
            <p:cNvSpPr>
              <a:spLocks/>
            </p:cNvSpPr>
            <p:nvPr/>
          </p:nvSpPr>
          <p:spPr bwMode="auto">
            <a:xfrm>
              <a:off x="5182" y="1601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5</a:t>
              </a:r>
            </a:p>
          </p:txBody>
        </p:sp>
        <p:sp>
          <p:nvSpPr>
            <p:cNvPr id="27" name="Rectangle 27"/>
            <p:cNvSpPr>
              <a:spLocks/>
            </p:cNvSpPr>
            <p:nvPr/>
          </p:nvSpPr>
          <p:spPr bwMode="auto">
            <a:xfrm>
              <a:off x="5182" y="174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6</a:t>
              </a:r>
            </a:p>
          </p:txBody>
        </p:sp>
        <p:sp>
          <p:nvSpPr>
            <p:cNvPr id="28" name="Rectangle 28"/>
            <p:cNvSpPr>
              <a:spLocks/>
            </p:cNvSpPr>
            <p:nvPr/>
          </p:nvSpPr>
          <p:spPr bwMode="auto">
            <a:xfrm>
              <a:off x="5182" y="189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7</a:t>
              </a:r>
            </a:p>
          </p:txBody>
        </p:sp>
      </p:grp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5394300" y="1285860"/>
            <a:ext cx="349250" cy="1933575"/>
            <a:chOff x="3929" y="956"/>
            <a:chExt cx="220" cy="1218"/>
          </a:xfrm>
        </p:grpSpPr>
        <p:sp>
          <p:nvSpPr>
            <p:cNvPr id="30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40"/>
          <p:cNvGrpSpPr>
            <a:grpSpLocks/>
          </p:cNvGrpSpPr>
          <p:nvPr/>
        </p:nvGrpSpPr>
        <p:grpSpPr bwMode="auto">
          <a:xfrm>
            <a:off x="2801913" y="1562085"/>
            <a:ext cx="1338262" cy="1219200"/>
            <a:chOff x="2145" y="1130"/>
            <a:chExt cx="843" cy="768"/>
          </a:xfrm>
        </p:grpSpPr>
        <p:sp>
          <p:nvSpPr>
            <p:cNvPr id="41" name="AutoShape 41"/>
            <p:cNvSpPr>
              <a:spLocks/>
            </p:cNvSpPr>
            <p:nvPr/>
          </p:nvSpPr>
          <p:spPr bwMode="auto">
            <a:xfrm>
              <a:off x="2145" y="1130"/>
              <a:ext cx="843" cy="768"/>
            </a:xfrm>
            <a:prstGeom prst="roundRect">
              <a:avLst>
                <a:gd name="adj" fmla="val 1190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2"/>
            <p:cNvSpPr>
              <a:spLocks/>
            </p:cNvSpPr>
            <p:nvPr/>
          </p:nvSpPr>
          <p:spPr bwMode="auto">
            <a:xfrm>
              <a:off x="2237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3"/>
            <p:cNvSpPr>
              <a:spLocks/>
            </p:cNvSpPr>
            <p:nvPr/>
          </p:nvSpPr>
          <p:spPr bwMode="auto">
            <a:xfrm>
              <a:off x="2379" y="1185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4"/>
            <p:cNvSpPr>
              <a:spLocks/>
            </p:cNvSpPr>
            <p:nvPr/>
          </p:nvSpPr>
          <p:spPr bwMode="auto">
            <a:xfrm>
              <a:off x="2514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5"/>
            <p:cNvSpPr>
              <a:spLocks/>
            </p:cNvSpPr>
            <p:nvPr/>
          </p:nvSpPr>
          <p:spPr bwMode="auto">
            <a:xfrm>
              <a:off x="2650" y="1185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46"/>
            <p:cNvSpPr>
              <a:spLocks/>
            </p:cNvSpPr>
            <p:nvPr/>
          </p:nvSpPr>
          <p:spPr bwMode="auto">
            <a:xfrm>
              <a:off x="2785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7"/>
            <p:cNvSpPr>
              <a:spLocks/>
            </p:cNvSpPr>
            <p:nvPr/>
          </p:nvSpPr>
          <p:spPr bwMode="auto">
            <a:xfrm>
              <a:off x="2231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48"/>
            <p:cNvSpPr>
              <a:spLocks/>
            </p:cNvSpPr>
            <p:nvPr/>
          </p:nvSpPr>
          <p:spPr bwMode="auto">
            <a:xfrm>
              <a:off x="2373" y="1343"/>
              <a:ext cx="104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49"/>
            <p:cNvSpPr>
              <a:spLocks/>
            </p:cNvSpPr>
            <p:nvPr/>
          </p:nvSpPr>
          <p:spPr bwMode="auto">
            <a:xfrm>
              <a:off x="2508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50"/>
            <p:cNvSpPr>
              <a:spLocks/>
            </p:cNvSpPr>
            <p:nvPr/>
          </p:nvSpPr>
          <p:spPr bwMode="auto">
            <a:xfrm>
              <a:off x="2643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1"/>
            <p:cNvSpPr>
              <a:spLocks/>
            </p:cNvSpPr>
            <p:nvPr/>
          </p:nvSpPr>
          <p:spPr bwMode="auto">
            <a:xfrm>
              <a:off x="2779" y="1343"/>
              <a:ext cx="104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2"/>
            <p:cNvSpPr>
              <a:spLocks/>
            </p:cNvSpPr>
            <p:nvPr/>
          </p:nvSpPr>
          <p:spPr bwMode="auto">
            <a:xfrm>
              <a:off x="2231" y="1484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53"/>
            <p:cNvSpPr>
              <a:spLocks/>
            </p:cNvSpPr>
            <p:nvPr/>
          </p:nvSpPr>
          <p:spPr bwMode="auto">
            <a:xfrm>
              <a:off x="2373" y="1484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4"/>
            <p:cNvSpPr>
              <a:spLocks/>
            </p:cNvSpPr>
            <p:nvPr/>
          </p:nvSpPr>
          <p:spPr bwMode="auto">
            <a:xfrm>
              <a:off x="2508" y="1484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5"/>
            <p:cNvSpPr>
              <a:spLocks/>
            </p:cNvSpPr>
            <p:nvPr/>
          </p:nvSpPr>
          <p:spPr bwMode="auto">
            <a:xfrm>
              <a:off x="2643" y="1484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6"/>
            <p:cNvSpPr>
              <a:spLocks/>
            </p:cNvSpPr>
            <p:nvPr/>
          </p:nvSpPr>
          <p:spPr bwMode="auto">
            <a:xfrm>
              <a:off x="2779" y="1484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57"/>
            <p:cNvSpPr>
              <a:spLocks/>
            </p:cNvSpPr>
            <p:nvPr/>
          </p:nvSpPr>
          <p:spPr bwMode="auto">
            <a:xfrm>
              <a:off x="2237" y="161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8"/>
            <p:cNvSpPr>
              <a:spLocks/>
            </p:cNvSpPr>
            <p:nvPr/>
          </p:nvSpPr>
          <p:spPr bwMode="auto">
            <a:xfrm>
              <a:off x="2379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59"/>
            <p:cNvSpPr>
              <a:spLocks/>
            </p:cNvSpPr>
            <p:nvPr/>
          </p:nvSpPr>
          <p:spPr bwMode="auto">
            <a:xfrm>
              <a:off x="2514" y="161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60"/>
            <p:cNvSpPr>
              <a:spLocks/>
            </p:cNvSpPr>
            <p:nvPr/>
          </p:nvSpPr>
          <p:spPr bwMode="auto">
            <a:xfrm>
              <a:off x="2650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61"/>
            <p:cNvSpPr>
              <a:spLocks/>
            </p:cNvSpPr>
            <p:nvPr/>
          </p:nvSpPr>
          <p:spPr bwMode="auto">
            <a:xfrm>
              <a:off x="2237" y="1752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2"/>
            <p:cNvSpPr>
              <a:spLocks/>
            </p:cNvSpPr>
            <p:nvPr/>
          </p:nvSpPr>
          <p:spPr bwMode="auto">
            <a:xfrm>
              <a:off x="2379" y="1752"/>
              <a:ext cx="104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63"/>
            <p:cNvSpPr>
              <a:spLocks/>
            </p:cNvSpPr>
            <p:nvPr/>
          </p:nvSpPr>
          <p:spPr bwMode="auto">
            <a:xfrm>
              <a:off x="2514" y="1752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4"/>
            <p:cNvSpPr>
              <a:spLocks/>
            </p:cNvSpPr>
            <p:nvPr/>
          </p:nvSpPr>
          <p:spPr bwMode="auto">
            <a:xfrm>
              <a:off x="2650" y="1752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5"/>
            <p:cNvSpPr>
              <a:spLocks/>
            </p:cNvSpPr>
            <p:nvPr/>
          </p:nvSpPr>
          <p:spPr bwMode="auto">
            <a:xfrm>
              <a:off x="2785" y="1752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66"/>
            <p:cNvSpPr>
              <a:spLocks/>
            </p:cNvSpPr>
            <p:nvPr/>
          </p:nvSpPr>
          <p:spPr bwMode="auto">
            <a:xfrm>
              <a:off x="2783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4762475" y="3173397"/>
            <a:ext cx="1631950" cy="4762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5F5F5F"/>
                </a:solidFill>
                <a:latin typeface="Arial" charset="0"/>
              </a:rPr>
              <a:t>neuronen sensitief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5F5F5F"/>
                </a:solidFill>
                <a:latin typeface="Arial" charset="0"/>
              </a:rPr>
              <a:t>voor aantal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49121" y="3854444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/>
              <a:t>2</a:t>
            </a:r>
            <a:endParaRPr lang="en-US" sz="9600" dirty="0"/>
          </a:p>
        </p:txBody>
      </p:sp>
      <p:grpSp>
        <p:nvGrpSpPr>
          <p:cNvPr id="70" name="Group 13"/>
          <p:cNvGrpSpPr>
            <a:grpSpLocks/>
          </p:cNvGrpSpPr>
          <p:nvPr/>
        </p:nvGrpSpPr>
        <p:grpSpPr bwMode="auto">
          <a:xfrm>
            <a:off x="3214678" y="3783006"/>
            <a:ext cx="517525" cy="2038327"/>
            <a:chOff x="4987" y="953"/>
            <a:chExt cx="326" cy="1194"/>
          </a:xfrm>
        </p:grpSpPr>
        <p:sp>
          <p:nvSpPr>
            <p:cNvPr id="71" name="AutoShape 14"/>
            <p:cNvSpPr>
              <a:spLocks/>
            </p:cNvSpPr>
            <p:nvPr/>
          </p:nvSpPr>
          <p:spPr bwMode="auto">
            <a:xfrm>
              <a:off x="4987" y="953"/>
              <a:ext cx="326" cy="1194"/>
            </a:xfrm>
            <a:prstGeom prst="roundRect">
              <a:avLst>
                <a:gd name="adj" fmla="val 2830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6"/>
            <p:cNvSpPr>
              <a:spLocks/>
            </p:cNvSpPr>
            <p:nvPr/>
          </p:nvSpPr>
          <p:spPr bwMode="auto">
            <a:xfrm>
              <a:off x="5042" y="1197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8"/>
            <p:cNvSpPr>
              <a:spLocks/>
            </p:cNvSpPr>
            <p:nvPr/>
          </p:nvSpPr>
          <p:spPr bwMode="auto">
            <a:xfrm>
              <a:off x="5042" y="149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19"/>
            <p:cNvSpPr>
              <a:spLocks/>
            </p:cNvSpPr>
            <p:nvPr/>
          </p:nvSpPr>
          <p:spPr bwMode="auto">
            <a:xfrm>
              <a:off x="5042" y="163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/>
            </p:cNvSpPr>
            <p:nvPr/>
          </p:nvSpPr>
          <p:spPr bwMode="auto">
            <a:xfrm>
              <a:off x="5042" y="1781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1"/>
            <p:cNvSpPr>
              <a:spLocks/>
            </p:cNvSpPr>
            <p:nvPr/>
          </p:nvSpPr>
          <p:spPr bwMode="auto">
            <a:xfrm>
              <a:off x="5042" y="192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5182" y="101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1</a:t>
              </a:r>
            </a:p>
          </p:txBody>
        </p:sp>
        <p:sp>
          <p:nvSpPr>
            <p:cNvPr id="80" name="Rectangle 23"/>
            <p:cNvSpPr>
              <a:spLocks/>
            </p:cNvSpPr>
            <p:nvPr/>
          </p:nvSpPr>
          <p:spPr bwMode="auto">
            <a:xfrm>
              <a:off x="5182" y="116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2</a:t>
              </a:r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5182" y="1308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3</a:t>
              </a:r>
            </a:p>
          </p:txBody>
        </p:sp>
        <p:sp>
          <p:nvSpPr>
            <p:cNvPr id="82" name="Rectangle 25"/>
            <p:cNvSpPr>
              <a:spLocks/>
            </p:cNvSpPr>
            <p:nvPr/>
          </p:nvSpPr>
          <p:spPr bwMode="auto">
            <a:xfrm>
              <a:off x="5182" y="1454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 dirty="0">
                  <a:latin typeface="Gill Sans" pitchFamily="80" charset="0"/>
                  <a:sym typeface="Gill Sans" pitchFamily="80" charset="0"/>
                </a:rPr>
                <a:t>4</a:t>
              </a: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5182" y="1601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5</a:t>
              </a:r>
            </a:p>
          </p:txBody>
        </p:sp>
        <p:sp>
          <p:nvSpPr>
            <p:cNvPr id="84" name="Rectangle 27"/>
            <p:cNvSpPr>
              <a:spLocks/>
            </p:cNvSpPr>
            <p:nvPr/>
          </p:nvSpPr>
          <p:spPr bwMode="auto">
            <a:xfrm>
              <a:off x="5182" y="174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6</a:t>
              </a:r>
            </a:p>
          </p:txBody>
        </p:sp>
        <p:sp>
          <p:nvSpPr>
            <p:cNvPr id="85" name="Rectangle 28"/>
            <p:cNvSpPr>
              <a:spLocks/>
            </p:cNvSpPr>
            <p:nvPr/>
          </p:nvSpPr>
          <p:spPr bwMode="auto">
            <a:xfrm>
              <a:off x="5182" y="189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7</a:t>
              </a:r>
            </a:p>
          </p:txBody>
        </p:sp>
      </p:grpSp>
      <p:sp>
        <p:nvSpPr>
          <p:cNvPr id="86" name="Oval 18"/>
          <p:cNvSpPr>
            <a:spLocks/>
          </p:cNvSpPr>
          <p:nvPr/>
        </p:nvSpPr>
        <p:spPr bwMode="auto">
          <a:xfrm>
            <a:off x="3297691" y="3962653"/>
            <a:ext cx="166688" cy="17754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Oval 18"/>
          <p:cNvSpPr>
            <a:spLocks/>
          </p:cNvSpPr>
          <p:nvPr/>
        </p:nvSpPr>
        <p:spPr bwMode="auto">
          <a:xfrm>
            <a:off x="3297691" y="4468625"/>
            <a:ext cx="166688" cy="17754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4"/>
          <p:cNvSpPr>
            <a:spLocks noChangeShapeType="1"/>
          </p:cNvSpPr>
          <p:nvPr/>
        </p:nvSpPr>
        <p:spPr bwMode="auto">
          <a:xfrm>
            <a:off x="2143108" y="4640262"/>
            <a:ext cx="5048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4"/>
          <p:cNvSpPr>
            <a:spLocks noChangeShapeType="1"/>
          </p:cNvSpPr>
          <p:nvPr/>
        </p:nvSpPr>
        <p:spPr bwMode="auto">
          <a:xfrm flipV="1">
            <a:off x="4495803" y="3925882"/>
            <a:ext cx="2362213" cy="7143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5" name="Picture 107" descr="Gauss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91895" y="2663244"/>
            <a:ext cx="2624134" cy="57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Masked priming paradigma</a:t>
            </a:r>
            <a:br>
              <a:rPr lang="nl-BE" dirty="0" smtClean="0"/>
            </a:br>
            <a:r>
              <a:rPr lang="nl-BE" dirty="0" smtClean="0"/>
              <a:t>(symbolisch)</a:t>
            </a:r>
            <a:endParaRPr lang="en-US" dirty="0"/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142976" y="2530308"/>
            <a:ext cx="6705600" cy="2327443"/>
            <a:chOff x="1156" y="2523"/>
            <a:chExt cx="3774" cy="1152"/>
          </a:xfrm>
        </p:grpSpPr>
        <p:sp>
          <p:nvSpPr>
            <p:cNvPr id="6" name="Text Box 4"/>
            <p:cNvSpPr txBox="1">
              <a:spLocks noChangeArrowheads="1"/>
            </p:cNvSpPr>
            <p:nvPr/>
          </p:nvSpPr>
          <p:spPr bwMode="auto">
            <a:xfrm>
              <a:off x="4059" y="2822"/>
              <a:ext cx="871" cy="1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Target until response</a:t>
              </a:r>
            </a:p>
          </p:txBody>
        </p:sp>
        <p:sp>
          <p:nvSpPr>
            <p:cNvPr id="7" name="Line 5"/>
            <p:cNvSpPr>
              <a:spLocks noChangeShapeType="1"/>
            </p:cNvSpPr>
            <p:nvPr/>
          </p:nvSpPr>
          <p:spPr bwMode="auto">
            <a:xfrm flipV="1">
              <a:off x="3062" y="2659"/>
              <a:ext cx="953" cy="99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Line 7"/>
            <p:cNvSpPr>
              <a:spLocks noChangeShapeType="1"/>
            </p:cNvSpPr>
            <p:nvPr/>
          </p:nvSpPr>
          <p:spPr bwMode="auto">
            <a:xfrm>
              <a:off x="3516" y="2886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>
              <a:off x="3380" y="3067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>
              <a:off x="3198" y="3249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3016" y="3430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 Box 11"/>
            <p:cNvSpPr txBox="1">
              <a:spLocks noChangeArrowheads="1"/>
            </p:cNvSpPr>
            <p:nvPr/>
          </p:nvSpPr>
          <p:spPr bwMode="auto">
            <a:xfrm>
              <a:off x="3594" y="3368"/>
              <a:ext cx="69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Premask 100ms</a:t>
              </a:r>
            </a:p>
          </p:txBody>
        </p:sp>
        <p:sp>
          <p:nvSpPr>
            <p:cNvPr id="14" name="Text Box 12"/>
            <p:cNvSpPr txBox="1">
              <a:spLocks noChangeArrowheads="1"/>
            </p:cNvSpPr>
            <p:nvPr/>
          </p:nvSpPr>
          <p:spPr bwMode="auto">
            <a:xfrm>
              <a:off x="3777" y="3185"/>
              <a:ext cx="542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Prime 83ms</a:t>
              </a: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3923" y="3004"/>
              <a:ext cx="727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Postmask 100ms</a:t>
              </a: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1920" y="2523"/>
              <a:ext cx="383" cy="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nl-BE" sz="1200" dirty="0" smtClean="0"/>
                <a:t>“Zeven”</a:t>
              </a:r>
              <a:endParaRPr lang="en-US" sz="1200" dirty="0"/>
            </a:p>
          </p:txBody>
        </p:sp>
        <p:grpSp>
          <p:nvGrpSpPr>
            <p:cNvPr id="17" name="Group 15"/>
            <p:cNvGrpSpPr>
              <a:grpSpLocks/>
            </p:cNvGrpSpPr>
            <p:nvPr/>
          </p:nvGrpSpPr>
          <p:grpSpPr bwMode="auto">
            <a:xfrm>
              <a:off x="1882" y="2704"/>
              <a:ext cx="353" cy="257"/>
              <a:chOff x="2073" y="2704"/>
              <a:chExt cx="353" cy="257"/>
            </a:xfrm>
          </p:grpSpPr>
          <p:sp>
            <p:nvSpPr>
              <p:cNvPr id="45" name="Rectangle 16"/>
              <p:cNvSpPr>
                <a:spLocks noChangeArrowheads="1"/>
              </p:cNvSpPr>
              <p:nvPr/>
            </p:nvSpPr>
            <p:spPr bwMode="auto">
              <a:xfrm>
                <a:off x="2073" y="2704"/>
                <a:ext cx="353" cy="2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6" name="Text Box 17"/>
              <p:cNvSpPr txBox="1">
                <a:spLocks noChangeArrowheads="1"/>
              </p:cNvSpPr>
              <p:nvPr/>
            </p:nvSpPr>
            <p:spPr bwMode="auto">
              <a:xfrm>
                <a:off x="2186" y="2704"/>
                <a:ext cx="192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7</a:t>
                </a:r>
              </a:p>
            </p:txBody>
          </p:sp>
        </p:grpSp>
        <p:sp>
          <p:nvSpPr>
            <p:cNvPr id="18" name="Rectangle 18"/>
            <p:cNvSpPr>
              <a:spLocks noChangeArrowheads="1"/>
            </p:cNvSpPr>
            <p:nvPr/>
          </p:nvSpPr>
          <p:spPr bwMode="auto">
            <a:xfrm>
              <a:off x="1701" y="2888"/>
              <a:ext cx="353" cy="25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19" name="Text Box 19"/>
            <p:cNvSpPr txBox="1">
              <a:spLocks noChangeArrowheads="1"/>
            </p:cNvSpPr>
            <p:nvPr/>
          </p:nvSpPr>
          <p:spPr bwMode="auto">
            <a:xfrm>
              <a:off x="1746" y="2921"/>
              <a:ext cx="34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/>
                <a:t>###</a:t>
              </a:r>
            </a:p>
          </p:txBody>
        </p:sp>
        <p:grpSp>
          <p:nvGrpSpPr>
            <p:cNvPr id="20" name="Group 20"/>
            <p:cNvGrpSpPr>
              <a:grpSpLocks/>
            </p:cNvGrpSpPr>
            <p:nvPr/>
          </p:nvGrpSpPr>
          <p:grpSpPr bwMode="auto">
            <a:xfrm>
              <a:off x="1544" y="3071"/>
              <a:ext cx="353" cy="257"/>
              <a:chOff x="1739" y="3071"/>
              <a:chExt cx="353" cy="257"/>
            </a:xfrm>
          </p:grpSpPr>
          <p:sp>
            <p:nvSpPr>
              <p:cNvPr id="43" name="Rectangle 21"/>
              <p:cNvSpPr>
                <a:spLocks noChangeArrowheads="1"/>
              </p:cNvSpPr>
              <p:nvPr/>
            </p:nvSpPr>
            <p:spPr bwMode="auto">
              <a:xfrm>
                <a:off x="1739" y="3071"/>
                <a:ext cx="353" cy="2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44" name="Text Box 22"/>
              <p:cNvSpPr txBox="1">
                <a:spLocks noChangeArrowheads="1"/>
              </p:cNvSpPr>
              <p:nvPr/>
            </p:nvSpPr>
            <p:spPr bwMode="auto">
              <a:xfrm>
                <a:off x="1810" y="3088"/>
                <a:ext cx="192" cy="192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/>
                  <a:t>2</a:t>
                </a:r>
              </a:p>
            </p:txBody>
          </p:sp>
        </p:grpSp>
        <p:sp>
          <p:nvSpPr>
            <p:cNvPr id="21" name="Rectangle 23"/>
            <p:cNvSpPr>
              <a:spLocks noChangeArrowheads="1"/>
            </p:cNvSpPr>
            <p:nvPr/>
          </p:nvSpPr>
          <p:spPr bwMode="auto">
            <a:xfrm>
              <a:off x="1338" y="3232"/>
              <a:ext cx="353" cy="25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22" name="Text Box 24"/>
            <p:cNvSpPr txBox="1">
              <a:spLocks noChangeArrowheads="1"/>
            </p:cNvSpPr>
            <p:nvPr/>
          </p:nvSpPr>
          <p:spPr bwMode="auto">
            <a:xfrm>
              <a:off x="1383" y="3283"/>
              <a:ext cx="312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/>
                <a:t>###</a:t>
              </a:r>
            </a:p>
          </p:txBody>
        </p:sp>
        <p:grpSp>
          <p:nvGrpSpPr>
            <p:cNvPr id="31" name="Group 37"/>
            <p:cNvGrpSpPr>
              <a:grpSpLocks/>
            </p:cNvGrpSpPr>
            <p:nvPr/>
          </p:nvGrpSpPr>
          <p:grpSpPr bwMode="auto">
            <a:xfrm>
              <a:off x="1156" y="3400"/>
              <a:ext cx="353" cy="257"/>
              <a:chOff x="1474" y="3232"/>
              <a:chExt cx="353" cy="257"/>
            </a:xfrm>
          </p:grpSpPr>
          <p:sp>
            <p:nvSpPr>
              <p:cNvPr id="37" name="Rectangle 38"/>
              <p:cNvSpPr>
                <a:spLocks noChangeArrowheads="1"/>
              </p:cNvSpPr>
              <p:nvPr/>
            </p:nvSpPr>
            <p:spPr bwMode="auto">
              <a:xfrm>
                <a:off x="1474" y="3232"/>
                <a:ext cx="353" cy="257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en-US"/>
              </a:p>
            </p:txBody>
          </p:sp>
          <p:sp>
            <p:nvSpPr>
              <p:cNvPr id="38" name="Text Box 39"/>
              <p:cNvSpPr txBox="1">
                <a:spLocks noChangeArrowheads="1"/>
              </p:cNvSpPr>
              <p:nvPr/>
            </p:nvSpPr>
            <p:spPr bwMode="auto">
              <a:xfrm>
                <a:off x="1570" y="3232"/>
                <a:ext cx="192" cy="231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/>
                  <a:t>+</a:t>
                </a:r>
              </a:p>
            </p:txBody>
          </p:sp>
        </p:grpSp>
        <p:sp>
          <p:nvSpPr>
            <p:cNvPr id="33" name="Line 43"/>
            <p:cNvSpPr>
              <a:spLocks noChangeShapeType="1"/>
            </p:cNvSpPr>
            <p:nvPr/>
          </p:nvSpPr>
          <p:spPr bwMode="auto">
            <a:xfrm>
              <a:off x="2835" y="3612"/>
              <a:ext cx="54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Text Box 44"/>
            <p:cNvSpPr txBox="1">
              <a:spLocks noChangeArrowheads="1"/>
            </p:cNvSpPr>
            <p:nvPr/>
          </p:nvSpPr>
          <p:spPr bwMode="auto">
            <a:xfrm>
              <a:off x="3379" y="3521"/>
              <a:ext cx="656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000"/>
                <a:t>Fixation 500ms</a:t>
              </a:r>
            </a:p>
          </p:txBody>
        </p:sp>
      </p:grpSp>
      <p:sp>
        <p:nvSpPr>
          <p:cNvPr id="29" name="Text Box 76"/>
          <p:cNvSpPr txBox="1">
            <a:spLocks noChangeArrowheads="1"/>
          </p:cNvSpPr>
          <p:nvPr/>
        </p:nvSpPr>
        <p:spPr bwMode="auto">
          <a:xfrm>
            <a:off x="6071138" y="5425875"/>
            <a:ext cx="2501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reaction time (RT) 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measured with voice key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Group 108"/>
          <p:cNvGrpSpPr>
            <a:grpSpLocks/>
          </p:cNvGrpSpPr>
          <p:nvPr/>
        </p:nvGrpSpPr>
        <p:grpSpPr bwMode="auto">
          <a:xfrm>
            <a:off x="357158" y="2740030"/>
            <a:ext cx="3124200" cy="1403350"/>
            <a:chOff x="2784" y="1440"/>
            <a:chExt cx="1968" cy="884"/>
          </a:xfrm>
        </p:grpSpPr>
        <p:sp>
          <p:nvSpPr>
            <p:cNvPr id="5" name="Oval 103"/>
            <p:cNvSpPr>
              <a:spLocks noChangeArrowheads="1"/>
            </p:cNvSpPr>
            <p:nvPr/>
          </p:nvSpPr>
          <p:spPr bwMode="auto">
            <a:xfrm>
              <a:off x="3085" y="2118"/>
              <a:ext cx="203" cy="206"/>
            </a:xfrm>
            <a:prstGeom prst="ellipse">
              <a:avLst/>
            </a:prstGeom>
            <a:solidFill>
              <a:srgbClr val="C0C0C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" name="Oval 104"/>
            <p:cNvSpPr>
              <a:spLocks noChangeArrowheads="1"/>
            </p:cNvSpPr>
            <p:nvPr/>
          </p:nvSpPr>
          <p:spPr bwMode="auto">
            <a:xfrm>
              <a:off x="3388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Oval 105"/>
            <p:cNvSpPr>
              <a:spLocks noChangeArrowheads="1"/>
            </p:cNvSpPr>
            <p:nvPr/>
          </p:nvSpPr>
          <p:spPr bwMode="auto">
            <a:xfrm>
              <a:off x="3692" y="2118"/>
              <a:ext cx="203" cy="206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" name="Oval 106"/>
            <p:cNvSpPr>
              <a:spLocks noChangeArrowheads="1"/>
            </p:cNvSpPr>
            <p:nvPr/>
          </p:nvSpPr>
          <p:spPr bwMode="auto">
            <a:xfrm>
              <a:off x="3995" y="2118"/>
              <a:ext cx="203" cy="206"/>
            </a:xfrm>
            <a:prstGeom prst="ellipse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9" name="Picture 107" descr="Gaussje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784" y="1440"/>
              <a:ext cx="1968" cy="5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814385" y="4237046"/>
            <a:ext cx="1971665" cy="334962"/>
            <a:chOff x="2119" y="3543"/>
            <a:chExt cx="557" cy="93"/>
          </a:xfrm>
        </p:grpSpPr>
        <p:sp>
          <p:nvSpPr>
            <p:cNvPr id="11" name="Text Box 64"/>
            <p:cNvSpPr txBox="1">
              <a:spLocks noChangeArrowheads="1"/>
            </p:cNvSpPr>
            <p:nvPr/>
          </p:nvSpPr>
          <p:spPr bwMode="auto">
            <a:xfrm>
              <a:off x="2119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2</a:t>
              </a:r>
            </a:p>
          </p:txBody>
        </p:sp>
        <p:sp>
          <p:nvSpPr>
            <p:cNvPr id="12" name="Text Box 65"/>
            <p:cNvSpPr txBox="1">
              <a:spLocks noChangeArrowheads="1"/>
            </p:cNvSpPr>
            <p:nvPr/>
          </p:nvSpPr>
          <p:spPr bwMode="auto">
            <a:xfrm>
              <a:off x="2255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3</a:t>
              </a:r>
            </a:p>
          </p:txBody>
        </p:sp>
        <p:sp>
          <p:nvSpPr>
            <p:cNvPr id="13" name="Text Box 66"/>
            <p:cNvSpPr txBox="1">
              <a:spLocks noChangeArrowheads="1"/>
            </p:cNvSpPr>
            <p:nvPr/>
          </p:nvSpPr>
          <p:spPr bwMode="auto">
            <a:xfrm>
              <a:off x="2391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4</a:t>
              </a:r>
            </a:p>
          </p:txBody>
        </p:sp>
        <p:sp>
          <p:nvSpPr>
            <p:cNvPr id="14" name="Text Box 67"/>
            <p:cNvSpPr txBox="1">
              <a:spLocks noChangeArrowheads="1"/>
            </p:cNvSpPr>
            <p:nvPr/>
          </p:nvSpPr>
          <p:spPr bwMode="auto">
            <a:xfrm>
              <a:off x="2527" y="3543"/>
              <a:ext cx="149" cy="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>
                  <a:latin typeface="Arial" charset="0"/>
                </a:rPr>
                <a:t>5</a:t>
              </a:r>
            </a:p>
          </p:txBody>
        </p:sp>
      </p:grpSp>
      <p:grpSp>
        <p:nvGrpSpPr>
          <p:cNvPr id="16" name="Group 24"/>
          <p:cNvGrpSpPr>
            <a:grpSpLocks/>
          </p:cNvGrpSpPr>
          <p:nvPr/>
        </p:nvGrpSpPr>
        <p:grpSpPr bwMode="auto">
          <a:xfrm>
            <a:off x="4143372" y="2214554"/>
            <a:ext cx="4857784" cy="3286148"/>
            <a:chOff x="1655" y="1661"/>
            <a:chExt cx="1721" cy="1332"/>
          </a:xfrm>
        </p:grpSpPr>
        <p:pic>
          <p:nvPicPr>
            <p:cNvPr id="17" name="Picture 25" descr="prentje-000bis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655" y="1661"/>
              <a:ext cx="1721" cy="1332"/>
            </a:xfrm>
            <a:prstGeom prst="rect">
              <a:avLst/>
            </a:prstGeom>
            <a:noFill/>
          </p:spPr>
        </p:pic>
        <p:grpSp>
          <p:nvGrpSpPr>
            <p:cNvPr id="18" name="Group 26"/>
            <p:cNvGrpSpPr>
              <a:grpSpLocks/>
            </p:cNvGrpSpPr>
            <p:nvPr/>
          </p:nvGrpSpPr>
          <p:grpSpPr bwMode="auto">
            <a:xfrm>
              <a:off x="1963" y="1888"/>
              <a:ext cx="1239" cy="651"/>
              <a:chOff x="1963" y="1888"/>
              <a:chExt cx="1239" cy="651"/>
            </a:xfrm>
          </p:grpSpPr>
          <p:sp>
            <p:nvSpPr>
              <p:cNvPr id="19" name="Rectangle 27"/>
              <p:cNvSpPr>
                <a:spLocks noChangeArrowheads="1"/>
              </p:cNvSpPr>
              <p:nvPr/>
            </p:nvSpPr>
            <p:spPr bwMode="auto">
              <a:xfrm rot="1491213">
                <a:off x="1963" y="2082"/>
                <a:ext cx="453" cy="1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0" name="Rectangle 28"/>
              <p:cNvSpPr>
                <a:spLocks noChangeArrowheads="1"/>
              </p:cNvSpPr>
              <p:nvPr/>
            </p:nvSpPr>
            <p:spPr bwMode="auto">
              <a:xfrm rot="-1476292">
                <a:off x="2746" y="2103"/>
                <a:ext cx="456" cy="13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1" name="Rectangle 29"/>
              <p:cNvSpPr>
                <a:spLocks noChangeArrowheads="1"/>
              </p:cNvSpPr>
              <p:nvPr/>
            </p:nvSpPr>
            <p:spPr bwMode="auto">
              <a:xfrm>
                <a:off x="2381" y="2221"/>
                <a:ext cx="408" cy="273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2" name="Rectangle 30"/>
              <p:cNvSpPr>
                <a:spLocks noChangeArrowheads="1"/>
              </p:cNvSpPr>
              <p:nvPr/>
            </p:nvSpPr>
            <p:spPr bwMode="auto">
              <a:xfrm>
                <a:off x="2562" y="2494"/>
                <a:ext cx="46" cy="45"/>
              </a:xfrm>
              <a:prstGeom prst="rect">
                <a:avLst/>
              </a:prstGeom>
              <a:solidFill>
                <a:schemeClr val="tx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3" name="Line 31"/>
              <p:cNvSpPr>
                <a:spLocks noChangeShapeType="1"/>
              </p:cNvSpPr>
              <p:nvPr/>
            </p:nvSpPr>
            <p:spPr bwMode="auto">
              <a:xfrm>
                <a:off x="2399" y="2131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4" name="Line 32"/>
              <p:cNvSpPr>
                <a:spLocks noChangeShapeType="1"/>
              </p:cNvSpPr>
              <p:nvPr/>
            </p:nvSpPr>
            <p:spPr bwMode="auto">
              <a:xfrm rot="3112494">
                <a:off x="2587" y="2133"/>
                <a:ext cx="181" cy="36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5" name="Line 33"/>
              <p:cNvSpPr>
                <a:spLocks noChangeShapeType="1"/>
              </p:cNvSpPr>
              <p:nvPr/>
            </p:nvSpPr>
            <p:spPr bwMode="auto">
              <a:xfrm>
                <a:off x="2212" y="2009"/>
                <a:ext cx="169" cy="10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" name="Rectangle 34"/>
              <p:cNvSpPr>
                <a:spLocks noChangeArrowheads="1"/>
              </p:cNvSpPr>
              <p:nvPr/>
            </p:nvSpPr>
            <p:spPr bwMode="auto">
              <a:xfrm>
                <a:off x="2046" y="1888"/>
                <a:ext cx="136" cy="227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solidFill>
                  <a:schemeClr val="bg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" name="Line 35"/>
              <p:cNvSpPr>
                <a:spLocks noChangeShapeType="1"/>
              </p:cNvSpPr>
              <p:nvPr/>
            </p:nvSpPr>
            <p:spPr bwMode="auto">
              <a:xfrm rot="-189211">
                <a:off x="2018" y="1958"/>
                <a:ext cx="182" cy="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8" name="Line 36"/>
              <p:cNvSpPr>
                <a:spLocks noChangeShapeType="1"/>
              </p:cNvSpPr>
              <p:nvPr/>
            </p:nvSpPr>
            <p:spPr bwMode="auto">
              <a:xfrm flipV="1">
                <a:off x="2765" y="1979"/>
                <a:ext cx="206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9" name="Line 37"/>
              <p:cNvSpPr>
                <a:spLocks noChangeShapeType="1"/>
              </p:cNvSpPr>
              <p:nvPr/>
            </p:nvSpPr>
            <p:spPr bwMode="auto">
              <a:xfrm rot="181991" flipV="1">
                <a:off x="2965" y="1900"/>
                <a:ext cx="181" cy="9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>
                <a:spAutoFit/>
              </a:bodyPr>
              <a:lstStyle/>
              <a:p>
                <a:endParaRPr lang="en-US"/>
              </a:p>
            </p:txBody>
          </p:sp>
        </p:grpSp>
      </p:grpSp>
      <p:sp>
        <p:nvSpPr>
          <p:cNvPr id="30" name="TextBox 29"/>
          <p:cNvSpPr txBox="1"/>
          <p:nvPr/>
        </p:nvSpPr>
        <p:spPr>
          <a:xfrm>
            <a:off x="6366199" y="5824855"/>
            <a:ext cx="920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2400" dirty="0" smtClean="0"/>
              <a:t>Prime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4"/>
          <p:cNvSpPr>
            <a:spLocks noChangeShapeType="1"/>
          </p:cNvSpPr>
          <p:nvPr/>
        </p:nvSpPr>
        <p:spPr bwMode="auto">
          <a:xfrm>
            <a:off x="2152625" y="3121025"/>
            <a:ext cx="5048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663800" y="3786190"/>
            <a:ext cx="1631950" cy="284162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>
                <a:solidFill>
                  <a:srgbClr val="5F5F5F"/>
                </a:solidFill>
                <a:latin typeface="Arial" charset="0"/>
              </a:rPr>
              <a:t>object-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locatie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-map</a:t>
            </a:r>
          </a:p>
        </p:txBody>
      </p:sp>
      <p:sp>
        <p:nvSpPr>
          <p:cNvPr id="6" name="Line 6"/>
          <p:cNvSpPr>
            <a:spLocks noChangeShapeType="1"/>
          </p:cNvSpPr>
          <p:nvPr/>
        </p:nvSpPr>
        <p:spPr bwMode="auto">
          <a:xfrm flipV="1">
            <a:off x="4410050" y="3114675"/>
            <a:ext cx="552450" cy="635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7" name="Line 7"/>
          <p:cNvSpPr>
            <a:spLocks noChangeShapeType="1"/>
          </p:cNvSpPr>
          <p:nvPr/>
        </p:nvSpPr>
        <p:spPr bwMode="auto">
          <a:xfrm>
            <a:off x="6330924" y="3121024"/>
            <a:ext cx="527091" cy="808041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1000100" y="2646363"/>
            <a:ext cx="936625" cy="100806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1073125" y="2760663"/>
            <a:ext cx="792163" cy="792162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1504925" y="3149600"/>
            <a:ext cx="71438" cy="71438"/>
          </a:xfrm>
          <a:prstGeom prst="ellipse">
            <a:avLst/>
          </a:prstGeom>
          <a:solidFill>
            <a:schemeClr val="tx1"/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1403325" y="3365500"/>
            <a:ext cx="73025" cy="730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Text Box 12"/>
          <p:cNvSpPr txBox="1">
            <a:spLocks noChangeArrowheads="1"/>
          </p:cNvSpPr>
          <p:nvPr/>
        </p:nvSpPr>
        <p:spPr bwMode="auto">
          <a:xfrm>
            <a:off x="6573813" y="5381642"/>
            <a:ext cx="1681162" cy="4762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neuronen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selectief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</a:p>
          <a:p>
            <a:pPr algn="ctr">
              <a:lnSpc>
                <a:spcPct val="90000"/>
              </a:lnSpc>
            </a:pP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voor</a:t>
            </a:r>
            <a:r>
              <a:rPr lang="en-US" sz="1400" dirty="0">
                <a:solidFill>
                  <a:srgbClr val="5F5F5F"/>
                </a:solidFill>
                <a:latin typeface="Arial" charset="0"/>
              </a:rPr>
              <a:t> </a:t>
            </a:r>
            <a:r>
              <a:rPr lang="en-US" sz="1400" dirty="0" err="1">
                <a:solidFill>
                  <a:srgbClr val="5F5F5F"/>
                </a:solidFill>
                <a:latin typeface="Arial" charset="0"/>
              </a:rPr>
              <a:t>aantal</a:t>
            </a:r>
            <a:endParaRPr lang="en-US" sz="1400" dirty="0">
              <a:solidFill>
                <a:srgbClr val="5F5F5F"/>
              </a:solidFill>
              <a:latin typeface="Arial" charset="0"/>
            </a:endParaRPr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7121500" y="3390913"/>
            <a:ext cx="517525" cy="1895475"/>
            <a:chOff x="4987" y="953"/>
            <a:chExt cx="326" cy="1194"/>
          </a:xfrm>
        </p:grpSpPr>
        <p:sp>
          <p:nvSpPr>
            <p:cNvPr id="14" name="AutoShape 14"/>
            <p:cNvSpPr>
              <a:spLocks/>
            </p:cNvSpPr>
            <p:nvPr/>
          </p:nvSpPr>
          <p:spPr bwMode="auto">
            <a:xfrm>
              <a:off x="4987" y="953"/>
              <a:ext cx="326" cy="1194"/>
            </a:xfrm>
            <a:prstGeom prst="roundRect">
              <a:avLst>
                <a:gd name="adj" fmla="val 2830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15"/>
            <p:cNvSpPr>
              <a:spLocks/>
            </p:cNvSpPr>
            <p:nvPr/>
          </p:nvSpPr>
          <p:spPr bwMode="auto">
            <a:xfrm>
              <a:off x="5042" y="1050"/>
              <a:ext cx="105" cy="104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Oval 16"/>
            <p:cNvSpPr>
              <a:spLocks/>
            </p:cNvSpPr>
            <p:nvPr/>
          </p:nvSpPr>
          <p:spPr bwMode="auto">
            <a:xfrm>
              <a:off x="5042" y="1197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17"/>
            <p:cNvSpPr>
              <a:spLocks/>
            </p:cNvSpPr>
            <p:nvPr/>
          </p:nvSpPr>
          <p:spPr bwMode="auto">
            <a:xfrm>
              <a:off x="5042" y="1343"/>
              <a:ext cx="105" cy="10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18"/>
            <p:cNvSpPr>
              <a:spLocks/>
            </p:cNvSpPr>
            <p:nvPr/>
          </p:nvSpPr>
          <p:spPr bwMode="auto">
            <a:xfrm>
              <a:off x="5042" y="149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19"/>
            <p:cNvSpPr>
              <a:spLocks/>
            </p:cNvSpPr>
            <p:nvPr/>
          </p:nvSpPr>
          <p:spPr bwMode="auto">
            <a:xfrm>
              <a:off x="5042" y="163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0"/>
            <p:cNvSpPr>
              <a:spLocks/>
            </p:cNvSpPr>
            <p:nvPr/>
          </p:nvSpPr>
          <p:spPr bwMode="auto">
            <a:xfrm>
              <a:off x="5042" y="1781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1"/>
            <p:cNvSpPr>
              <a:spLocks/>
            </p:cNvSpPr>
            <p:nvPr/>
          </p:nvSpPr>
          <p:spPr bwMode="auto">
            <a:xfrm>
              <a:off x="5042" y="192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2"/>
            <p:cNvSpPr>
              <a:spLocks/>
            </p:cNvSpPr>
            <p:nvPr/>
          </p:nvSpPr>
          <p:spPr bwMode="auto">
            <a:xfrm>
              <a:off x="5182" y="101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1</a:t>
              </a:r>
            </a:p>
          </p:txBody>
        </p:sp>
        <p:sp>
          <p:nvSpPr>
            <p:cNvPr id="23" name="Rectangle 23"/>
            <p:cNvSpPr>
              <a:spLocks/>
            </p:cNvSpPr>
            <p:nvPr/>
          </p:nvSpPr>
          <p:spPr bwMode="auto">
            <a:xfrm>
              <a:off x="5182" y="116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2</a:t>
              </a:r>
            </a:p>
          </p:txBody>
        </p:sp>
        <p:sp>
          <p:nvSpPr>
            <p:cNvPr id="24" name="Rectangle 24"/>
            <p:cNvSpPr>
              <a:spLocks/>
            </p:cNvSpPr>
            <p:nvPr/>
          </p:nvSpPr>
          <p:spPr bwMode="auto">
            <a:xfrm>
              <a:off x="5182" y="1308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3</a:t>
              </a:r>
            </a:p>
          </p:txBody>
        </p:sp>
        <p:sp>
          <p:nvSpPr>
            <p:cNvPr id="25" name="Rectangle 25"/>
            <p:cNvSpPr>
              <a:spLocks/>
            </p:cNvSpPr>
            <p:nvPr/>
          </p:nvSpPr>
          <p:spPr bwMode="auto">
            <a:xfrm>
              <a:off x="5182" y="1454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 dirty="0">
                  <a:latin typeface="Gill Sans" pitchFamily="80" charset="0"/>
                  <a:sym typeface="Gill Sans" pitchFamily="80" charset="0"/>
                </a:rPr>
                <a:t>4</a:t>
              </a:r>
            </a:p>
          </p:txBody>
        </p:sp>
        <p:sp>
          <p:nvSpPr>
            <p:cNvPr id="26" name="Rectangle 26"/>
            <p:cNvSpPr>
              <a:spLocks/>
            </p:cNvSpPr>
            <p:nvPr/>
          </p:nvSpPr>
          <p:spPr bwMode="auto">
            <a:xfrm>
              <a:off x="5182" y="1601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5</a:t>
              </a:r>
            </a:p>
          </p:txBody>
        </p:sp>
        <p:sp>
          <p:nvSpPr>
            <p:cNvPr id="27" name="Rectangle 27"/>
            <p:cNvSpPr>
              <a:spLocks/>
            </p:cNvSpPr>
            <p:nvPr/>
          </p:nvSpPr>
          <p:spPr bwMode="auto">
            <a:xfrm>
              <a:off x="5182" y="174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6</a:t>
              </a:r>
            </a:p>
          </p:txBody>
        </p:sp>
        <p:sp>
          <p:nvSpPr>
            <p:cNvPr id="28" name="Rectangle 28"/>
            <p:cNvSpPr>
              <a:spLocks/>
            </p:cNvSpPr>
            <p:nvPr/>
          </p:nvSpPr>
          <p:spPr bwMode="auto">
            <a:xfrm>
              <a:off x="5182" y="189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7</a:t>
              </a:r>
            </a:p>
          </p:txBody>
        </p:sp>
      </p:grpSp>
      <p:grpSp>
        <p:nvGrpSpPr>
          <p:cNvPr id="3" name="Group 29"/>
          <p:cNvGrpSpPr>
            <a:grpSpLocks/>
          </p:cNvGrpSpPr>
          <p:nvPr/>
        </p:nvGrpSpPr>
        <p:grpSpPr bwMode="auto">
          <a:xfrm>
            <a:off x="5394300" y="2217738"/>
            <a:ext cx="349250" cy="1933575"/>
            <a:chOff x="3929" y="956"/>
            <a:chExt cx="220" cy="1218"/>
          </a:xfrm>
        </p:grpSpPr>
        <p:sp>
          <p:nvSpPr>
            <p:cNvPr id="30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40"/>
          <p:cNvGrpSpPr>
            <a:grpSpLocks/>
          </p:cNvGrpSpPr>
          <p:nvPr/>
        </p:nvGrpSpPr>
        <p:grpSpPr bwMode="auto">
          <a:xfrm>
            <a:off x="2801913" y="2493963"/>
            <a:ext cx="1338262" cy="1219200"/>
            <a:chOff x="2145" y="1130"/>
            <a:chExt cx="843" cy="768"/>
          </a:xfrm>
        </p:grpSpPr>
        <p:sp>
          <p:nvSpPr>
            <p:cNvPr id="41" name="AutoShape 41"/>
            <p:cNvSpPr>
              <a:spLocks/>
            </p:cNvSpPr>
            <p:nvPr/>
          </p:nvSpPr>
          <p:spPr bwMode="auto">
            <a:xfrm>
              <a:off x="2145" y="1130"/>
              <a:ext cx="843" cy="768"/>
            </a:xfrm>
            <a:prstGeom prst="roundRect">
              <a:avLst>
                <a:gd name="adj" fmla="val 11903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42"/>
            <p:cNvSpPr>
              <a:spLocks/>
            </p:cNvSpPr>
            <p:nvPr/>
          </p:nvSpPr>
          <p:spPr bwMode="auto">
            <a:xfrm>
              <a:off x="2237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43"/>
            <p:cNvSpPr>
              <a:spLocks/>
            </p:cNvSpPr>
            <p:nvPr/>
          </p:nvSpPr>
          <p:spPr bwMode="auto">
            <a:xfrm>
              <a:off x="2379" y="1185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44"/>
            <p:cNvSpPr>
              <a:spLocks/>
            </p:cNvSpPr>
            <p:nvPr/>
          </p:nvSpPr>
          <p:spPr bwMode="auto">
            <a:xfrm>
              <a:off x="2514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45"/>
            <p:cNvSpPr>
              <a:spLocks/>
            </p:cNvSpPr>
            <p:nvPr/>
          </p:nvSpPr>
          <p:spPr bwMode="auto">
            <a:xfrm>
              <a:off x="2650" y="1185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46"/>
            <p:cNvSpPr>
              <a:spLocks/>
            </p:cNvSpPr>
            <p:nvPr/>
          </p:nvSpPr>
          <p:spPr bwMode="auto">
            <a:xfrm>
              <a:off x="2785" y="1185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47"/>
            <p:cNvSpPr>
              <a:spLocks/>
            </p:cNvSpPr>
            <p:nvPr/>
          </p:nvSpPr>
          <p:spPr bwMode="auto">
            <a:xfrm>
              <a:off x="2231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48"/>
            <p:cNvSpPr>
              <a:spLocks/>
            </p:cNvSpPr>
            <p:nvPr/>
          </p:nvSpPr>
          <p:spPr bwMode="auto">
            <a:xfrm>
              <a:off x="2373" y="1343"/>
              <a:ext cx="104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49"/>
            <p:cNvSpPr>
              <a:spLocks/>
            </p:cNvSpPr>
            <p:nvPr/>
          </p:nvSpPr>
          <p:spPr bwMode="auto">
            <a:xfrm>
              <a:off x="2508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50"/>
            <p:cNvSpPr>
              <a:spLocks/>
            </p:cNvSpPr>
            <p:nvPr/>
          </p:nvSpPr>
          <p:spPr bwMode="auto">
            <a:xfrm>
              <a:off x="2643" y="1343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Oval 51"/>
            <p:cNvSpPr>
              <a:spLocks/>
            </p:cNvSpPr>
            <p:nvPr/>
          </p:nvSpPr>
          <p:spPr bwMode="auto">
            <a:xfrm>
              <a:off x="2779" y="1343"/>
              <a:ext cx="104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Oval 52"/>
            <p:cNvSpPr>
              <a:spLocks/>
            </p:cNvSpPr>
            <p:nvPr/>
          </p:nvSpPr>
          <p:spPr bwMode="auto">
            <a:xfrm>
              <a:off x="2231" y="1484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Oval 53"/>
            <p:cNvSpPr>
              <a:spLocks/>
            </p:cNvSpPr>
            <p:nvPr/>
          </p:nvSpPr>
          <p:spPr bwMode="auto">
            <a:xfrm>
              <a:off x="2373" y="1484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Oval 54"/>
            <p:cNvSpPr>
              <a:spLocks/>
            </p:cNvSpPr>
            <p:nvPr/>
          </p:nvSpPr>
          <p:spPr bwMode="auto">
            <a:xfrm>
              <a:off x="2508" y="1484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Oval 55"/>
            <p:cNvSpPr>
              <a:spLocks/>
            </p:cNvSpPr>
            <p:nvPr/>
          </p:nvSpPr>
          <p:spPr bwMode="auto">
            <a:xfrm>
              <a:off x="2643" y="1484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Oval 56"/>
            <p:cNvSpPr>
              <a:spLocks/>
            </p:cNvSpPr>
            <p:nvPr/>
          </p:nvSpPr>
          <p:spPr bwMode="auto">
            <a:xfrm>
              <a:off x="2779" y="1484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Oval 57"/>
            <p:cNvSpPr>
              <a:spLocks/>
            </p:cNvSpPr>
            <p:nvPr/>
          </p:nvSpPr>
          <p:spPr bwMode="auto">
            <a:xfrm>
              <a:off x="2237" y="161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Oval 58"/>
            <p:cNvSpPr>
              <a:spLocks/>
            </p:cNvSpPr>
            <p:nvPr/>
          </p:nvSpPr>
          <p:spPr bwMode="auto">
            <a:xfrm>
              <a:off x="2379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Oval 59"/>
            <p:cNvSpPr>
              <a:spLocks/>
            </p:cNvSpPr>
            <p:nvPr/>
          </p:nvSpPr>
          <p:spPr bwMode="auto">
            <a:xfrm>
              <a:off x="2514" y="161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60"/>
            <p:cNvSpPr>
              <a:spLocks/>
            </p:cNvSpPr>
            <p:nvPr/>
          </p:nvSpPr>
          <p:spPr bwMode="auto">
            <a:xfrm>
              <a:off x="2650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Oval 61"/>
            <p:cNvSpPr>
              <a:spLocks/>
            </p:cNvSpPr>
            <p:nvPr/>
          </p:nvSpPr>
          <p:spPr bwMode="auto">
            <a:xfrm>
              <a:off x="2237" y="1752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Oval 62"/>
            <p:cNvSpPr>
              <a:spLocks/>
            </p:cNvSpPr>
            <p:nvPr/>
          </p:nvSpPr>
          <p:spPr bwMode="auto">
            <a:xfrm>
              <a:off x="2379" y="1752"/>
              <a:ext cx="104" cy="103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Oval 63"/>
            <p:cNvSpPr>
              <a:spLocks/>
            </p:cNvSpPr>
            <p:nvPr/>
          </p:nvSpPr>
          <p:spPr bwMode="auto">
            <a:xfrm>
              <a:off x="2514" y="1752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Oval 64"/>
            <p:cNvSpPr>
              <a:spLocks/>
            </p:cNvSpPr>
            <p:nvPr/>
          </p:nvSpPr>
          <p:spPr bwMode="auto">
            <a:xfrm>
              <a:off x="2650" y="1752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Oval 65"/>
            <p:cNvSpPr>
              <a:spLocks/>
            </p:cNvSpPr>
            <p:nvPr/>
          </p:nvSpPr>
          <p:spPr bwMode="auto">
            <a:xfrm>
              <a:off x="2785" y="1752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Oval 66"/>
            <p:cNvSpPr>
              <a:spLocks/>
            </p:cNvSpPr>
            <p:nvPr/>
          </p:nvSpPr>
          <p:spPr bwMode="auto">
            <a:xfrm>
              <a:off x="2783" y="1618"/>
              <a:ext cx="104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67" name="Text Box 67"/>
          <p:cNvSpPr txBox="1">
            <a:spLocks noChangeArrowheads="1"/>
          </p:cNvSpPr>
          <p:nvPr/>
        </p:nvSpPr>
        <p:spPr bwMode="auto">
          <a:xfrm>
            <a:off x="4762475" y="4105275"/>
            <a:ext cx="1631950" cy="476250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5F5F5F"/>
                </a:solidFill>
                <a:latin typeface="Arial" charset="0"/>
              </a:rPr>
              <a:t>neuronen sensitief</a:t>
            </a:r>
          </a:p>
          <a:p>
            <a:pPr algn="ctr">
              <a:lnSpc>
                <a:spcPct val="90000"/>
              </a:lnSpc>
            </a:pPr>
            <a:r>
              <a:rPr lang="en-US" sz="1400">
                <a:solidFill>
                  <a:srgbClr val="5F5F5F"/>
                </a:solidFill>
                <a:latin typeface="Arial" charset="0"/>
              </a:rPr>
              <a:t>voor aantal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1049121" y="4786322"/>
            <a:ext cx="80823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sz="9600" dirty="0" smtClean="0"/>
              <a:t>2</a:t>
            </a:r>
            <a:endParaRPr lang="en-US" sz="9600" dirty="0"/>
          </a:p>
        </p:txBody>
      </p:sp>
      <p:grpSp>
        <p:nvGrpSpPr>
          <p:cNvPr id="29" name="Group 13"/>
          <p:cNvGrpSpPr>
            <a:grpSpLocks/>
          </p:cNvGrpSpPr>
          <p:nvPr/>
        </p:nvGrpSpPr>
        <p:grpSpPr bwMode="auto">
          <a:xfrm>
            <a:off x="3214678" y="4714884"/>
            <a:ext cx="517525" cy="2038327"/>
            <a:chOff x="4987" y="953"/>
            <a:chExt cx="326" cy="1194"/>
          </a:xfrm>
        </p:grpSpPr>
        <p:sp>
          <p:nvSpPr>
            <p:cNvPr id="71" name="AutoShape 14"/>
            <p:cNvSpPr>
              <a:spLocks/>
            </p:cNvSpPr>
            <p:nvPr/>
          </p:nvSpPr>
          <p:spPr bwMode="auto">
            <a:xfrm>
              <a:off x="4987" y="953"/>
              <a:ext cx="326" cy="1194"/>
            </a:xfrm>
            <a:prstGeom prst="roundRect">
              <a:avLst>
                <a:gd name="adj" fmla="val 28301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Oval 16"/>
            <p:cNvSpPr>
              <a:spLocks/>
            </p:cNvSpPr>
            <p:nvPr/>
          </p:nvSpPr>
          <p:spPr bwMode="auto">
            <a:xfrm>
              <a:off x="5042" y="1197"/>
              <a:ext cx="105" cy="103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Oval 18"/>
            <p:cNvSpPr>
              <a:spLocks/>
            </p:cNvSpPr>
            <p:nvPr/>
          </p:nvSpPr>
          <p:spPr bwMode="auto">
            <a:xfrm>
              <a:off x="5042" y="149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Oval 19"/>
            <p:cNvSpPr>
              <a:spLocks/>
            </p:cNvSpPr>
            <p:nvPr/>
          </p:nvSpPr>
          <p:spPr bwMode="auto">
            <a:xfrm>
              <a:off x="5042" y="1635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Oval 20"/>
            <p:cNvSpPr>
              <a:spLocks/>
            </p:cNvSpPr>
            <p:nvPr/>
          </p:nvSpPr>
          <p:spPr bwMode="auto">
            <a:xfrm>
              <a:off x="5042" y="1781"/>
              <a:ext cx="105" cy="104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Oval 21"/>
            <p:cNvSpPr>
              <a:spLocks/>
            </p:cNvSpPr>
            <p:nvPr/>
          </p:nvSpPr>
          <p:spPr bwMode="auto">
            <a:xfrm>
              <a:off x="5042" y="1928"/>
              <a:ext cx="105" cy="103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Rectangle 22"/>
            <p:cNvSpPr>
              <a:spLocks/>
            </p:cNvSpPr>
            <p:nvPr/>
          </p:nvSpPr>
          <p:spPr bwMode="auto">
            <a:xfrm>
              <a:off x="5182" y="101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1</a:t>
              </a:r>
            </a:p>
          </p:txBody>
        </p:sp>
        <p:sp>
          <p:nvSpPr>
            <p:cNvPr id="80" name="Rectangle 23"/>
            <p:cNvSpPr>
              <a:spLocks/>
            </p:cNvSpPr>
            <p:nvPr/>
          </p:nvSpPr>
          <p:spPr bwMode="auto">
            <a:xfrm>
              <a:off x="5182" y="116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2</a:t>
              </a:r>
            </a:p>
          </p:txBody>
        </p:sp>
        <p:sp>
          <p:nvSpPr>
            <p:cNvPr id="81" name="Rectangle 24"/>
            <p:cNvSpPr>
              <a:spLocks/>
            </p:cNvSpPr>
            <p:nvPr/>
          </p:nvSpPr>
          <p:spPr bwMode="auto">
            <a:xfrm>
              <a:off x="5182" y="1308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3</a:t>
              </a:r>
            </a:p>
          </p:txBody>
        </p:sp>
        <p:sp>
          <p:nvSpPr>
            <p:cNvPr id="82" name="Rectangle 25"/>
            <p:cNvSpPr>
              <a:spLocks/>
            </p:cNvSpPr>
            <p:nvPr/>
          </p:nvSpPr>
          <p:spPr bwMode="auto">
            <a:xfrm>
              <a:off x="5182" y="1454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 dirty="0">
                  <a:latin typeface="Gill Sans" pitchFamily="80" charset="0"/>
                  <a:sym typeface="Gill Sans" pitchFamily="80" charset="0"/>
                </a:rPr>
                <a:t>4</a:t>
              </a:r>
            </a:p>
          </p:txBody>
        </p:sp>
        <p:sp>
          <p:nvSpPr>
            <p:cNvPr id="83" name="Rectangle 26"/>
            <p:cNvSpPr>
              <a:spLocks/>
            </p:cNvSpPr>
            <p:nvPr/>
          </p:nvSpPr>
          <p:spPr bwMode="auto">
            <a:xfrm>
              <a:off x="5182" y="1601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5</a:t>
              </a:r>
            </a:p>
          </p:txBody>
        </p:sp>
        <p:sp>
          <p:nvSpPr>
            <p:cNvPr id="84" name="Rectangle 27"/>
            <p:cNvSpPr>
              <a:spLocks/>
            </p:cNvSpPr>
            <p:nvPr/>
          </p:nvSpPr>
          <p:spPr bwMode="auto">
            <a:xfrm>
              <a:off x="5182" y="1746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6</a:t>
              </a:r>
            </a:p>
          </p:txBody>
        </p:sp>
        <p:sp>
          <p:nvSpPr>
            <p:cNvPr id="85" name="Rectangle 28"/>
            <p:cNvSpPr>
              <a:spLocks/>
            </p:cNvSpPr>
            <p:nvPr/>
          </p:nvSpPr>
          <p:spPr bwMode="auto">
            <a:xfrm>
              <a:off x="5182" y="1893"/>
              <a:ext cx="80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en-US" sz="1800">
                  <a:latin typeface="Gill Sans" pitchFamily="80" charset="0"/>
                  <a:sym typeface="Gill Sans" pitchFamily="80" charset="0"/>
                </a:rPr>
                <a:t>7</a:t>
              </a:r>
            </a:p>
          </p:txBody>
        </p:sp>
      </p:grpSp>
      <p:sp>
        <p:nvSpPr>
          <p:cNvPr id="86" name="Oval 18"/>
          <p:cNvSpPr>
            <a:spLocks/>
          </p:cNvSpPr>
          <p:nvPr/>
        </p:nvSpPr>
        <p:spPr bwMode="auto">
          <a:xfrm>
            <a:off x="3297691" y="4894531"/>
            <a:ext cx="166688" cy="17754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7" name="Oval 18"/>
          <p:cNvSpPr>
            <a:spLocks/>
          </p:cNvSpPr>
          <p:nvPr/>
        </p:nvSpPr>
        <p:spPr bwMode="auto">
          <a:xfrm>
            <a:off x="3297691" y="5400503"/>
            <a:ext cx="166688" cy="177543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8" name="Line 4"/>
          <p:cNvSpPr>
            <a:spLocks noChangeShapeType="1"/>
          </p:cNvSpPr>
          <p:nvPr/>
        </p:nvSpPr>
        <p:spPr bwMode="auto">
          <a:xfrm>
            <a:off x="2143108" y="5572140"/>
            <a:ext cx="504825" cy="15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9" name="Line 4"/>
          <p:cNvSpPr>
            <a:spLocks noChangeShapeType="1"/>
          </p:cNvSpPr>
          <p:nvPr/>
        </p:nvSpPr>
        <p:spPr bwMode="auto">
          <a:xfrm flipV="1">
            <a:off x="4495803" y="4857760"/>
            <a:ext cx="2362213" cy="71438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square">
            <a:spAutoFit/>
          </a:bodyPr>
          <a:lstStyle/>
          <a:p>
            <a:endParaRPr lang="en-US"/>
          </a:p>
        </p:txBody>
      </p:sp>
      <p:pic>
        <p:nvPicPr>
          <p:cNvPr id="95" name="Picture 107" descr="Gaussj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6691895" y="3595122"/>
            <a:ext cx="2624134" cy="577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/>
          <a:lstStyle/>
          <a:p>
            <a:r>
              <a:rPr lang="nl-BE" dirty="0" smtClean="0"/>
              <a:t>1. Modellering</a:t>
            </a:r>
            <a:endParaRPr lang="en-US" dirty="0"/>
          </a:p>
        </p:txBody>
      </p:sp>
      <p:pic>
        <p:nvPicPr>
          <p:cNvPr id="4" name="Content Placeholder 3" descr="Stormy_Weath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089405"/>
            <a:ext cx="7500990" cy="562574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9"/>
          <p:cNvGrpSpPr>
            <a:grpSpLocks/>
          </p:cNvGrpSpPr>
          <p:nvPr/>
        </p:nvGrpSpPr>
        <p:grpSpPr bwMode="auto">
          <a:xfrm>
            <a:off x="1571604" y="1352549"/>
            <a:ext cx="349250" cy="1933575"/>
            <a:chOff x="3929" y="956"/>
            <a:chExt cx="220" cy="1218"/>
          </a:xfrm>
        </p:grpSpPr>
        <p:sp>
          <p:nvSpPr>
            <p:cNvPr id="5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29"/>
          <p:cNvGrpSpPr>
            <a:grpSpLocks/>
          </p:cNvGrpSpPr>
          <p:nvPr/>
        </p:nvGrpSpPr>
        <p:grpSpPr bwMode="auto">
          <a:xfrm>
            <a:off x="2508238" y="1357298"/>
            <a:ext cx="349250" cy="1933575"/>
            <a:chOff x="3929" y="956"/>
            <a:chExt cx="220" cy="1218"/>
          </a:xfrm>
        </p:grpSpPr>
        <p:sp>
          <p:nvSpPr>
            <p:cNvPr id="16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6" name="Oval 39"/>
          <p:cNvSpPr>
            <a:spLocks/>
          </p:cNvSpPr>
          <p:nvPr/>
        </p:nvSpPr>
        <p:spPr bwMode="auto">
          <a:xfrm>
            <a:off x="2594625" y="2000240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" name="Oval 39"/>
          <p:cNvSpPr>
            <a:spLocks/>
          </p:cNvSpPr>
          <p:nvPr/>
        </p:nvSpPr>
        <p:spPr bwMode="auto">
          <a:xfrm>
            <a:off x="2594625" y="2237704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39"/>
          <p:cNvSpPr>
            <a:spLocks/>
          </p:cNvSpPr>
          <p:nvPr/>
        </p:nvSpPr>
        <p:spPr bwMode="auto">
          <a:xfrm>
            <a:off x="2598862" y="2464919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215074" y="1419238"/>
            <a:ext cx="349250" cy="1933575"/>
            <a:chOff x="3929" y="956"/>
            <a:chExt cx="220" cy="1218"/>
          </a:xfrm>
        </p:grpSpPr>
        <p:sp>
          <p:nvSpPr>
            <p:cNvPr id="30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0" name="Group 29"/>
          <p:cNvGrpSpPr>
            <a:grpSpLocks/>
          </p:cNvGrpSpPr>
          <p:nvPr/>
        </p:nvGrpSpPr>
        <p:grpSpPr bwMode="auto">
          <a:xfrm>
            <a:off x="5286380" y="1423987"/>
            <a:ext cx="349250" cy="1933575"/>
            <a:chOff x="3929" y="956"/>
            <a:chExt cx="220" cy="1218"/>
          </a:xfrm>
        </p:grpSpPr>
        <p:sp>
          <p:nvSpPr>
            <p:cNvPr id="41" name="AutoShape 30"/>
            <p:cNvSpPr>
              <a:spLocks/>
            </p:cNvSpPr>
            <p:nvPr/>
          </p:nvSpPr>
          <p:spPr bwMode="auto">
            <a:xfrm>
              <a:off x="3929" y="956"/>
              <a:ext cx="220" cy="1218"/>
            </a:xfrm>
            <a:prstGeom prst="roundRect">
              <a:avLst>
                <a:gd name="adj" fmla="val 42856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Oval 31"/>
            <p:cNvSpPr>
              <a:spLocks/>
            </p:cNvSpPr>
            <p:nvPr/>
          </p:nvSpPr>
          <p:spPr bwMode="auto">
            <a:xfrm>
              <a:off x="3986" y="1055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Oval 32"/>
            <p:cNvSpPr>
              <a:spLocks/>
            </p:cNvSpPr>
            <p:nvPr/>
          </p:nvSpPr>
          <p:spPr bwMode="auto">
            <a:xfrm>
              <a:off x="3986" y="1205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Oval 33"/>
            <p:cNvSpPr>
              <a:spLocks/>
            </p:cNvSpPr>
            <p:nvPr/>
          </p:nvSpPr>
          <p:spPr bwMode="auto">
            <a:xfrm>
              <a:off x="3986" y="1354"/>
              <a:ext cx="106" cy="105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Oval 34"/>
            <p:cNvSpPr>
              <a:spLocks/>
            </p:cNvSpPr>
            <p:nvPr/>
          </p:nvSpPr>
          <p:spPr bwMode="auto">
            <a:xfrm>
              <a:off x="3986" y="1509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Oval 35"/>
            <p:cNvSpPr>
              <a:spLocks/>
            </p:cNvSpPr>
            <p:nvPr/>
          </p:nvSpPr>
          <p:spPr bwMode="auto">
            <a:xfrm>
              <a:off x="3986" y="1652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36"/>
            <p:cNvSpPr>
              <a:spLocks/>
            </p:cNvSpPr>
            <p:nvPr/>
          </p:nvSpPr>
          <p:spPr bwMode="auto">
            <a:xfrm>
              <a:off x="3986" y="1801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Oval 37"/>
            <p:cNvSpPr>
              <a:spLocks/>
            </p:cNvSpPr>
            <p:nvPr/>
          </p:nvSpPr>
          <p:spPr bwMode="auto">
            <a:xfrm>
              <a:off x="3986" y="1950"/>
              <a:ext cx="106" cy="106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Oval 38"/>
            <p:cNvSpPr>
              <a:spLocks/>
            </p:cNvSpPr>
            <p:nvPr/>
          </p:nvSpPr>
          <p:spPr bwMode="auto">
            <a:xfrm>
              <a:off x="3987" y="1058"/>
              <a:ext cx="106" cy="106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Oval 39"/>
            <p:cNvSpPr>
              <a:spLocks/>
            </p:cNvSpPr>
            <p:nvPr/>
          </p:nvSpPr>
          <p:spPr bwMode="auto">
            <a:xfrm>
              <a:off x="3987" y="1206"/>
              <a:ext cx="106" cy="105"/>
            </a:xfrm>
            <a:prstGeom prst="ellipse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1" name="Oval 39"/>
          <p:cNvSpPr>
            <a:spLocks/>
          </p:cNvSpPr>
          <p:nvPr/>
        </p:nvSpPr>
        <p:spPr bwMode="auto">
          <a:xfrm>
            <a:off x="5369132" y="2066929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2" name="Oval 39"/>
          <p:cNvSpPr>
            <a:spLocks/>
          </p:cNvSpPr>
          <p:nvPr/>
        </p:nvSpPr>
        <p:spPr bwMode="auto">
          <a:xfrm>
            <a:off x="5369132" y="2304393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3" name="Oval 39"/>
          <p:cNvSpPr>
            <a:spLocks/>
          </p:cNvSpPr>
          <p:nvPr/>
        </p:nvSpPr>
        <p:spPr bwMode="auto">
          <a:xfrm>
            <a:off x="5380707" y="2531608"/>
            <a:ext cx="168275" cy="166688"/>
          </a:xfrm>
          <a:prstGeom prst="ellipse">
            <a:avLst/>
          </a:prstGeom>
          <a:solidFill>
            <a:schemeClr val="tx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57290" y="785794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Prime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264265" y="773652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Target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5072066" y="785227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Prime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979041" y="773085"/>
            <a:ext cx="7646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Target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500166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2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2484364" y="392906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5</a:t>
            </a:r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5357818" y="3916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5</a:t>
            </a:r>
            <a:endParaRPr 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342016" y="391692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BE" dirty="0" smtClean="0"/>
              <a:t>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Text Box 2"/>
          <p:cNvSpPr txBox="1">
            <a:spLocks noChangeAspect="1" noChangeArrowheads="1"/>
          </p:cNvSpPr>
          <p:nvPr/>
        </p:nvSpPr>
        <p:spPr bwMode="auto">
          <a:xfrm>
            <a:off x="3060700" y="2565400"/>
            <a:ext cx="936625" cy="971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sz="3600"/>
          </a:p>
        </p:txBody>
      </p:sp>
      <p:sp>
        <p:nvSpPr>
          <p:cNvPr id="165891" name="Text Box 3"/>
          <p:cNvSpPr txBox="1">
            <a:spLocks noChangeAspect="1" noChangeArrowheads="1"/>
          </p:cNvSpPr>
          <p:nvPr/>
        </p:nvSpPr>
        <p:spPr bwMode="auto">
          <a:xfrm>
            <a:off x="2484438" y="3213100"/>
            <a:ext cx="936625" cy="97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+</a:t>
            </a:r>
            <a:endParaRPr lang="en-GB" b="1"/>
          </a:p>
        </p:txBody>
      </p:sp>
      <p:sp>
        <p:nvSpPr>
          <p:cNvPr id="165893" name="Line 5"/>
          <p:cNvSpPr>
            <a:spLocks noChangeShapeType="1"/>
          </p:cNvSpPr>
          <p:nvPr/>
        </p:nvSpPr>
        <p:spPr bwMode="auto">
          <a:xfrm flipV="1">
            <a:off x="1549400" y="2205038"/>
            <a:ext cx="4246563" cy="44640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5894" name="Text Box 6"/>
          <p:cNvSpPr txBox="1">
            <a:spLocks noChangeArrowheads="1"/>
          </p:cNvSpPr>
          <p:nvPr/>
        </p:nvSpPr>
        <p:spPr bwMode="auto">
          <a:xfrm>
            <a:off x="5580063" y="1749425"/>
            <a:ext cx="6559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 dirty="0"/>
              <a:t>time</a:t>
            </a:r>
            <a:endParaRPr lang="en-GB" sz="2000" i="1" dirty="0"/>
          </a:p>
        </p:txBody>
      </p:sp>
      <p:sp>
        <p:nvSpPr>
          <p:cNvPr id="165895" name="Text Box 7"/>
          <p:cNvSpPr txBox="1">
            <a:spLocks noChangeArrowheads="1"/>
          </p:cNvSpPr>
          <p:nvPr/>
        </p:nvSpPr>
        <p:spPr bwMode="auto">
          <a:xfrm>
            <a:off x="5073650" y="3163888"/>
            <a:ext cx="163371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target 182 ms</a:t>
            </a:r>
            <a:endParaRPr lang="en-GB" sz="2000" i="1"/>
          </a:p>
        </p:txBody>
      </p:sp>
      <p:sp>
        <p:nvSpPr>
          <p:cNvPr id="165896" name="Text Box 8"/>
          <p:cNvSpPr txBox="1">
            <a:spLocks noChangeArrowheads="1"/>
          </p:cNvSpPr>
          <p:nvPr/>
        </p:nvSpPr>
        <p:spPr bwMode="auto">
          <a:xfrm>
            <a:off x="4540250" y="377348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mask 49 ms</a:t>
            </a:r>
            <a:endParaRPr lang="en-GB" sz="2000" i="1"/>
          </a:p>
        </p:txBody>
      </p:sp>
      <p:sp>
        <p:nvSpPr>
          <p:cNvPr id="165897" name="Text Box 9"/>
          <p:cNvSpPr txBox="1">
            <a:spLocks noChangeArrowheads="1"/>
          </p:cNvSpPr>
          <p:nvPr/>
        </p:nvSpPr>
        <p:spPr bwMode="auto">
          <a:xfrm>
            <a:off x="3925888" y="4459288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prime 83 ms</a:t>
            </a:r>
            <a:endParaRPr lang="en-GB" sz="2000" i="1"/>
          </a:p>
        </p:txBody>
      </p:sp>
      <p:sp>
        <p:nvSpPr>
          <p:cNvPr id="165898" name="Text Box 10"/>
          <p:cNvSpPr txBox="1">
            <a:spLocks noChangeArrowheads="1"/>
          </p:cNvSpPr>
          <p:nvPr/>
        </p:nvSpPr>
        <p:spPr bwMode="auto">
          <a:xfrm>
            <a:off x="2782888" y="5678488"/>
            <a:ext cx="124104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fix 515 ms</a:t>
            </a:r>
            <a:endParaRPr lang="en-GB" sz="2000" i="1"/>
          </a:p>
        </p:txBody>
      </p:sp>
      <p:sp>
        <p:nvSpPr>
          <p:cNvPr id="165899" name="Text Box 11"/>
          <p:cNvSpPr txBox="1">
            <a:spLocks noChangeArrowheads="1"/>
          </p:cNvSpPr>
          <p:nvPr/>
        </p:nvSpPr>
        <p:spPr bwMode="auto">
          <a:xfrm>
            <a:off x="3349625" y="5068888"/>
            <a:ext cx="141417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mask 49 ms</a:t>
            </a:r>
            <a:endParaRPr lang="en-GB" sz="2000" i="1"/>
          </a:p>
        </p:txBody>
      </p:sp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486025" y="3213100"/>
            <a:ext cx="935038" cy="971550"/>
            <a:chOff x="2412" y="1212"/>
            <a:chExt cx="612" cy="612"/>
          </a:xfrm>
        </p:grpSpPr>
        <p:sp>
          <p:nvSpPr>
            <p:cNvPr id="165901" name="Text Box 13"/>
            <p:cNvSpPr txBox="1">
              <a:spLocks noChangeAspect="1" noChangeArrowheads="1"/>
            </p:cNvSpPr>
            <p:nvPr/>
          </p:nvSpPr>
          <p:spPr bwMode="auto">
            <a:xfrm>
              <a:off x="2412" y="1212"/>
              <a:ext cx="612" cy="6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US" sz="1600" b="1"/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GB" sz="1600" b="1"/>
            </a:p>
          </p:txBody>
        </p:sp>
        <p:sp>
          <p:nvSpPr>
            <p:cNvPr id="165902" name="Line 14"/>
            <p:cNvSpPr>
              <a:spLocks noChangeShapeType="1"/>
            </p:cNvSpPr>
            <p:nvPr/>
          </p:nvSpPr>
          <p:spPr bwMode="auto">
            <a:xfrm flipV="1">
              <a:off x="2496" y="134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3" name="Line 15"/>
            <p:cNvSpPr>
              <a:spLocks noChangeShapeType="1"/>
            </p:cNvSpPr>
            <p:nvPr/>
          </p:nvSpPr>
          <p:spPr bwMode="auto">
            <a:xfrm>
              <a:off x="2784" y="14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4" name="Line 16"/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5" name="Line 17"/>
            <p:cNvSpPr>
              <a:spLocks noChangeShapeType="1"/>
            </p:cNvSpPr>
            <p:nvPr/>
          </p:nvSpPr>
          <p:spPr bwMode="auto">
            <a:xfrm>
              <a:off x="2688" y="144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6" name="Line 18"/>
            <p:cNvSpPr>
              <a:spLocks noChangeShapeType="1"/>
            </p:cNvSpPr>
            <p:nvPr/>
          </p:nvSpPr>
          <p:spPr bwMode="auto">
            <a:xfrm flipV="1">
              <a:off x="2784" y="14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7" name="Line 19"/>
            <p:cNvSpPr>
              <a:spLocks noChangeShapeType="1"/>
            </p:cNvSpPr>
            <p:nvPr/>
          </p:nvSpPr>
          <p:spPr bwMode="auto">
            <a:xfrm>
              <a:off x="2544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8" name="Line 20"/>
            <p:cNvSpPr>
              <a:spLocks noChangeShapeType="1"/>
            </p:cNvSpPr>
            <p:nvPr/>
          </p:nvSpPr>
          <p:spPr bwMode="auto">
            <a:xfrm flipH="1">
              <a:off x="2784" y="148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09" name="Line 21"/>
            <p:cNvSpPr>
              <a:spLocks noChangeShapeType="1"/>
            </p:cNvSpPr>
            <p:nvPr/>
          </p:nvSpPr>
          <p:spPr bwMode="auto">
            <a:xfrm>
              <a:off x="2496" y="153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0" name="Line 22"/>
            <p:cNvSpPr>
              <a:spLocks noChangeShapeType="1"/>
            </p:cNvSpPr>
            <p:nvPr/>
          </p:nvSpPr>
          <p:spPr bwMode="auto">
            <a:xfrm>
              <a:off x="2832" y="129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1" name="Line 23"/>
            <p:cNvSpPr>
              <a:spLocks noChangeShapeType="1"/>
            </p:cNvSpPr>
            <p:nvPr/>
          </p:nvSpPr>
          <p:spPr bwMode="auto">
            <a:xfrm>
              <a:off x="2640" y="13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2" name="Line 24"/>
            <p:cNvSpPr>
              <a:spLocks noChangeShapeType="1"/>
            </p:cNvSpPr>
            <p:nvPr/>
          </p:nvSpPr>
          <p:spPr bwMode="auto">
            <a:xfrm flipH="1">
              <a:off x="2832" y="134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3" name="Line 25"/>
            <p:cNvSpPr>
              <a:spLocks noChangeShapeType="1"/>
            </p:cNvSpPr>
            <p:nvPr/>
          </p:nvSpPr>
          <p:spPr bwMode="auto">
            <a:xfrm>
              <a:off x="2448" y="144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4" name="Line 26"/>
            <p:cNvSpPr>
              <a:spLocks noChangeShapeType="1"/>
            </p:cNvSpPr>
            <p:nvPr/>
          </p:nvSpPr>
          <p:spPr bwMode="auto">
            <a:xfrm>
              <a:off x="2832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5" name="Line 27"/>
            <p:cNvSpPr>
              <a:spLocks noChangeShapeType="1"/>
            </p:cNvSpPr>
            <p:nvPr/>
          </p:nvSpPr>
          <p:spPr bwMode="auto">
            <a:xfrm flipH="1">
              <a:off x="2784" y="158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6" name="Line 28"/>
            <p:cNvSpPr>
              <a:spLocks noChangeShapeType="1"/>
            </p:cNvSpPr>
            <p:nvPr/>
          </p:nvSpPr>
          <p:spPr bwMode="auto">
            <a:xfrm>
              <a:off x="2592" y="129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7" name="Line 29"/>
            <p:cNvSpPr>
              <a:spLocks noChangeShapeType="1"/>
            </p:cNvSpPr>
            <p:nvPr/>
          </p:nvSpPr>
          <p:spPr bwMode="auto">
            <a:xfrm flipH="1">
              <a:off x="2928" y="129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8" name="Line 30"/>
            <p:cNvSpPr>
              <a:spLocks noChangeShapeType="1"/>
            </p:cNvSpPr>
            <p:nvPr/>
          </p:nvSpPr>
          <p:spPr bwMode="auto">
            <a:xfrm flipH="1">
              <a:off x="2592" y="15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19" name="Line 31"/>
            <p:cNvSpPr>
              <a:spLocks noChangeShapeType="1"/>
            </p:cNvSpPr>
            <p:nvPr/>
          </p:nvSpPr>
          <p:spPr bwMode="auto">
            <a:xfrm>
              <a:off x="2688" y="1536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0" name="Line 32"/>
            <p:cNvSpPr>
              <a:spLocks noChangeShapeType="1"/>
            </p:cNvSpPr>
            <p:nvPr/>
          </p:nvSpPr>
          <p:spPr bwMode="auto">
            <a:xfrm>
              <a:off x="2448" y="13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1" name="Line 33"/>
            <p:cNvSpPr>
              <a:spLocks noChangeShapeType="1"/>
            </p:cNvSpPr>
            <p:nvPr/>
          </p:nvSpPr>
          <p:spPr bwMode="auto">
            <a:xfrm>
              <a:off x="2640" y="12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2" name="Line 34"/>
            <p:cNvSpPr>
              <a:spLocks noChangeShapeType="1"/>
            </p:cNvSpPr>
            <p:nvPr/>
          </p:nvSpPr>
          <p:spPr bwMode="auto">
            <a:xfrm>
              <a:off x="2880" y="129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3" name="Line 35"/>
            <p:cNvSpPr>
              <a:spLocks noChangeShapeType="1"/>
            </p:cNvSpPr>
            <p:nvPr/>
          </p:nvSpPr>
          <p:spPr bwMode="auto">
            <a:xfrm>
              <a:off x="2448" y="15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4" name="Line 36"/>
            <p:cNvSpPr>
              <a:spLocks noChangeShapeType="1"/>
            </p:cNvSpPr>
            <p:nvPr/>
          </p:nvSpPr>
          <p:spPr bwMode="auto">
            <a:xfrm flipH="1">
              <a:off x="2496" y="15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5" name="Line 37"/>
            <p:cNvSpPr>
              <a:spLocks noChangeShapeType="1"/>
            </p:cNvSpPr>
            <p:nvPr/>
          </p:nvSpPr>
          <p:spPr bwMode="auto">
            <a:xfrm flipH="1">
              <a:off x="2544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26" name="Line 38"/>
            <p:cNvSpPr>
              <a:spLocks noChangeShapeType="1"/>
            </p:cNvSpPr>
            <p:nvPr/>
          </p:nvSpPr>
          <p:spPr bwMode="auto">
            <a:xfrm flipV="1">
              <a:off x="2496" y="1248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27" name="Text Box 39"/>
          <p:cNvSpPr txBox="1">
            <a:spLocks noChangeAspect="1" noChangeArrowheads="1"/>
          </p:cNvSpPr>
          <p:nvPr/>
        </p:nvSpPr>
        <p:spPr bwMode="auto">
          <a:xfrm>
            <a:off x="1909763" y="3813175"/>
            <a:ext cx="936625" cy="97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+</a:t>
            </a:r>
            <a:endParaRPr lang="en-GB" b="1"/>
          </a:p>
        </p:txBody>
      </p:sp>
      <p:sp>
        <p:nvSpPr>
          <p:cNvPr id="165928" name="Text Box 40"/>
          <p:cNvSpPr txBox="1">
            <a:spLocks noChangeAspect="1" noChangeArrowheads="1"/>
          </p:cNvSpPr>
          <p:nvPr/>
        </p:nvSpPr>
        <p:spPr bwMode="auto">
          <a:xfrm>
            <a:off x="1885950" y="3789363"/>
            <a:ext cx="939800" cy="971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endParaRPr lang="en-US" sz="1600" b="1"/>
          </a:p>
          <a:p>
            <a:pPr>
              <a:lnSpc>
                <a:spcPct val="100000"/>
              </a:lnSpc>
              <a:spcBef>
                <a:spcPct val="50000"/>
              </a:spcBef>
            </a:pPr>
            <a:endParaRPr lang="en-GB" sz="1600" b="1"/>
          </a:p>
        </p:txBody>
      </p:sp>
      <p:sp>
        <p:nvSpPr>
          <p:cNvPr id="165929" name="Oval 41"/>
          <p:cNvSpPr>
            <a:spLocks noChangeArrowheads="1"/>
          </p:cNvSpPr>
          <p:nvPr/>
        </p:nvSpPr>
        <p:spPr bwMode="auto">
          <a:xfrm>
            <a:off x="2474913" y="4298950"/>
            <a:ext cx="211137" cy="219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30" name="Oval 42"/>
          <p:cNvSpPr>
            <a:spLocks noChangeArrowheads="1"/>
          </p:cNvSpPr>
          <p:nvPr/>
        </p:nvSpPr>
        <p:spPr bwMode="auto">
          <a:xfrm>
            <a:off x="2408238" y="4011613"/>
            <a:ext cx="73025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31" name="Oval 43"/>
          <p:cNvSpPr>
            <a:spLocks noChangeArrowheads="1"/>
          </p:cNvSpPr>
          <p:nvPr/>
        </p:nvSpPr>
        <p:spPr bwMode="auto">
          <a:xfrm>
            <a:off x="2254250" y="4365625"/>
            <a:ext cx="74613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32" name="Oval 44"/>
          <p:cNvSpPr>
            <a:spLocks noChangeArrowheads="1"/>
          </p:cNvSpPr>
          <p:nvPr/>
        </p:nvSpPr>
        <p:spPr bwMode="auto">
          <a:xfrm>
            <a:off x="2128838" y="4083050"/>
            <a:ext cx="125412" cy="1301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5933" name="Text Box 45"/>
          <p:cNvSpPr txBox="1">
            <a:spLocks noChangeAspect="1" noChangeArrowheads="1"/>
          </p:cNvSpPr>
          <p:nvPr/>
        </p:nvSpPr>
        <p:spPr bwMode="auto">
          <a:xfrm>
            <a:off x="1260475" y="4437063"/>
            <a:ext cx="936625" cy="971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+</a:t>
            </a:r>
            <a:endParaRPr lang="en-GB" b="1"/>
          </a:p>
        </p:txBody>
      </p:sp>
      <p:grpSp>
        <p:nvGrpSpPr>
          <p:cNvPr id="3" name="Group 46"/>
          <p:cNvGrpSpPr>
            <a:grpSpLocks/>
          </p:cNvGrpSpPr>
          <p:nvPr/>
        </p:nvGrpSpPr>
        <p:grpSpPr bwMode="auto">
          <a:xfrm flipH="1">
            <a:off x="1235075" y="4437063"/>
            <a:ext cx="936625" cy="971550"/>
            <a:chOff x="2412" y="1212"/>
            <a:chExt cx="612" cy="612"/>
          </a:xfrm>
        </p:grpSpPr>
        <p:sp>
          <p:nvSpPr>
            <p:cNvPr id="165935" name="Text Box 47"/>
            <p:cNvSpPr txBox="1">
              <a:spLocks noChangeAspect="1" noChangeArrowheads="1"/>
            </p:cNvSpPr>
            <p:nvPr/>
          </p:nvSpPr>
          <p:spPr bwMode="auto">
            <a:xfrm>
              <a:off x="2412" y="1212"/>
              <a:ext cx="612" cy="612"/>
            </a:xfrm>
            <a:prstGeom prst="rect">
              <a:avLst/>
            </a:prstGeom>
            <a:solidFill>
              <a:srgbClr val="FFFFCC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US" sz="1600" b="1"/>
            </a:p>
            <a:p>
              <a:pPr>
                <a:lnSpc>
                  <a:spcPct val="100000"/>
                </a:lnSpc>
                <a:spcBef>
                  <a:spcPct val="50000"/>
                </a:spcBef>
              </a:pPr>
              <a:endParaRPr lang="en-GB" sz="1600" b="1"/>
            </a:p>
          </p:txBody>
        </p:sp>
        <p:sp>
          <p:nvSpPr>
            <p:cNvPr id="165936" name="Line 48"/>
            <p:cNvSpPr>
              <a:spLocks noChangeShapeType="1"/>
            </p:cNvSpPr>
            <p:nvPr/>
          </p:nvSpPr>
          <p:spPr bwMode="auto">
            <a:xfrm flipV="1">
              <a:off x="2496" y="1344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37" name="Line 49"/>
            <p:cNvSpPr>
              <a:spLocks noChangeShapeType="1"/>
            </p:cNvSpPr>
            <p:nvPr/>
          </p:nvSpPr>
          <p:spPr bwMode="auto">
            <a:xfrm>
              <a:off x="2784" y="1440"/>
              <a:ext cx="96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38" name="Line 50"/>
            <p:cNvSpPr>
              <a:spLocks noChangeShapeType="1"/>
            </p:cNvSpPr>
            <p:nvPr/>
          </p:nvSpPr>
          <p:spPr bwMode="auto">
            <a:xfrm>
              <a:off x="2592" y="1536"/>
              <a:ext cx="19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39" name="Line 51"/>
            <p:cNvSpPr>
              <a:spLocks noChangeShapeType="1"/>
            </p:cNvSpPr>
            <p:nvPr/>
          </p:nvSpPr>
          <p:spPr bwMode="auto">
            <a:xfrm>
              <a:off x="2688" y="1440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0" name="Line 52"/>
            <p:cNvSpPr>
              <a:spLocks noChangeShapeType="1"/>
            </p:cNvSpPr>
            <p:nvPr/>
          </p:nvSpPr>
          <p:spPr bwMode="auto">
            <a:xfrm flipV="1">
              <a:off x="2784" y="1440"/>
              <a:ext cx="192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1" name="Line 53"/>
            <p:cNvSpPr>
              <a:spLocks noChangeShapeType="1"/>
            </p:cNvSpPr>
            <p:nvPr/>
          </p:nvSpPr>
          <p:spPr bwMode="auto">
            <a:xfrm>
              <a:off x="2544" y="139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2" name="Line 54"/>
            <p:cNvSpPr>
              <a:spLocks noChangeShapeType="1"/>
            </p:cNvSpPr>
            <p:nvPr/>
          </p:nvSpPr>
          <p:spPr bwMode="auto">
            <a:xfrm flipH="1">
              <a:off x="2784" y="1488"/>
              <a:ext cx="4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3" name="Line 55"/>
            <p:cNvSpPr>
              <a:spLocks noChangeShapeType="1"/>
            </p:cNvSpPr>
            <p:nvPr/>
          </p:nvSpPr>
          <p:spPr bwMode="auto">
            <a:xfrm>
              <a:off x="2496" y="1536"/>
              <a:ext cx="33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4" name="Line 56"/>
            <p:cNvSpPr>
              <a:spLocks noChangeShapeType="1"/>
            </p:cNvSpPr>
            <p:nvPr/>
          </p:nvSpPr>
          <p:spPr bwMode="auto">
            <a:xfrm>
              <a:off x="2832" y="1296"/>
              <a:ext cx="144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5" name="Line 57"/>
            <p:cNvSpPr>
              <a:spLocks noChangeShapeType="1"/>
            </p:cNvSpPr>
            <p:nvPr/>
          </p:nvSpPr>
          <p:spPr bwMode="auto">
            <a:xfrm>
              <a:off x="2640" y="134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6" name="Line 58"/>
            <p:cNvSpPr>
              <a:spLocks noChangeShapeType="1"/>
            </p:cNvSpPr>
            <p:nvPr/>
          </p:nvSpPr>
          <p:spPr bwMode="auto">
            <a:xfrm flipH="1">
              <a:off x="2832" y="1344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7" name="Line 59"/>
            <p:cNvSpPr>
              <a:spLocks noChangeShapeType="1"/>
            </p:cNvSpPr>
            <p:nvPr/>
          </p:nvSpPr>
          <p:spPr bwMode="auto">
            <a:xfrm>
              <a:off x="2448" y="1440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8" name="Line 60"/>
            <p:cNvSpPr>
              <a:spLocks noChangeShapeType="1"/>
            </p:cNvSpPr>
            <p:nvPr/>
          </p:nvSpPr>
          <p:spPr bwMode="auto">
            <a:xfrm>
              <a:off x="2832" y="1536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49" name="Line 61"/>
            <p:cNvSpPr>
              <a:spLocks noChangeShapeType="1"/>
            </p:cNvSpPr>
            <p:nvPr/>
          </p:nvSpPr>
          <p:spPr bwMode="auto">
            <a:xfrm flipH="1">
              <a:off x="2784" y="1584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0" name="Line 62"/>
            <p:cNvSpPr>
              <a:spLocks noChangeShapeType="1"/>
            </p:cNvSpPr>
            <p:nvPr/>
          </p:nvSpPr>
          <p:spPr bwMode="auto">
            <a:xfrm>
              <a:off x="2592" y="1296"/>
              <a:ext cx="24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1" name="Line 63"/>
            <p:cNvSpPr>
              <a:spLocks noChangeShapeType="1"/>
            </p:cNvSpPr>
            <p:nvPr/>
          </p:nvSpPr>
          <p:spPr bwMode="auto">
            <a:xfrm flipH="1">
              <a:off x="2928" y="1296"/>
              <a:ext cx="48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2" name="Line 64"/>
            <p:cNvSpPr>
              <a:spLocks noChangeShapeType="1"/>
            </p:cNvSpPr>
            <p:nvPr/>
          </p:nvSpPr>
          <p:spPr bwMode="auto">
            <a:xfrm flipH="1">
              <a:off x="2592" y="1536"/>
              <a:ext cx="48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3" name="Line 65"/>
            <p:cNvSpPr>
              <a:spLocks noChangeShapeType="1"/>
            </p:cNvSpPr>
            <p:nvPr/>
          </p:nvSpPr>
          <p:spPr bwMode="auto">
            <a:xfrm>
              <a:off x="2688" y="1536"/>
              <a:ext cx="48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4" name="Line 66"/>
            <p:cNvSpPr>
              <a:spLocks noChangeShapeType="1"/>
            </p:cNvSpPr>
            <p:nvPr/>
          </p:nvSpPr>
          <p:spPr bwMode="auto">
            <a:xfrm>
              <a:off x="2448" y="134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5" name="Line 67"/>
            <p:cNvSpPr>
              <a:spLocks noChangeShapeType="1"/>
            </p:cNvSpPr>
            <p:nvPr/>
          </p:nvSpPr>
          <p:spPr bwMode="auto">
            <a:xfrm>
              <a:off x="2640" y="1296"/>
              <a:ext cx="192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6" name="Line 68"/>
            <p:cNvSpPr>
              <a:spLocks noChangeShapeType="1"/>
            </p:cNvSpPr>
            <p:nvPr/>
          </p:nvSpPr>
          <p:spPr bwMode="auto">
            <a:xfrm>
              <a:off x="2880" y="1296"/>
              <a:ext cx="144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7" name="Line 69"/>
            <p:cNvSpPr>
              <a:spLocks noChangeShapeType="1"/>
            </p:cNvSpPr>
            <p:nvPr/>
          </p:nvSpPr>
          <p:spPr bwMode="auto">
            <a:xfrm>
              <a:off x="2448" y="1536"/>
              <a:ext cx="192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8" name="Line 70"/>
            <p:cNvSpPr>
              <a:spLocks noChangeShapeType="1"/>
            </p:cNvSpPr>
            <p:nvPr/>
          </p:nvSpPr>
          <p:spPr bwMode="auto">
            <a:xfrm flipH="1">
              <a:off x="2496" y="1584"/>
              <a:ext cx="192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59" name="Line 71"/>
            <p:cNvSpPr>
              <a:spLocks noChangeShapeType="1"/>
            </p:cNvSpPr>
            <p:nvPr/>
          </p:nvSpPr>
          <p:spPr bwMode="auto">
            <a:xfrm flipH="1">
              <a:off x="2544" y="1680"/>
              <a:ext cx="288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65960" name="Line 72"/>
            <p:cNvSpPr>
              <a:spLocks noChangeShapeType="1"/>
            </p:cNvSpPr>
            <p:nvPr/>
          </p:nvSpPr>
          <p:spPr bwMode="auto">
            <a:xfrm flipV="1">
              <a:off x="2496" y="1248"/>
              <a:ext cx="24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65961" name="Text Box 73"/>
          <p:cNvSpPr txBox="1">
            <a:spLocks noChangeAspect="1" noChangeArrowheads="1"/>
          </p:cNvSpPr>
          <p:nvPr/>
        </p:nvSpPr>
        <p:spPr bwMode="auto">
          <a:xfrm>
            <a:off x="684213" y="5049838"/>
            <a:ext cx="936625" cy="971550"/>
          </a:xfrm>
          <a:prstGeom prst="rect">
            <a:avLst/>
          </a:prstGeom>
          <a:solidFill>
            <a:srgbClr val="FFFFCC"/>
          </a:solidFill>
          <a:ln w="9525">
            <a:solidFill>
              <a:srgbClr val="FFFFCC"/>
            </a:solidFill>
            <a:miter lim="800000"/>
            <a:headEnd/>
            <a:tailEnd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="ctr"/>
          <a:lstStyle/>
          <a:p>
            <a:pPr>
              <a:lnSpc>
                <a:spcPct val="100000"/>
              </a:lnSpc>
              <a:spcBef>
                <a:spcPct val="50000"/>
              </a:spcBef>
            </a:pPr>
            <a:r>
              <a:rPr lang="en-US" b="1"/>
              <a:t>+</a:t>
            </a:r>
            <a:endParaRPr lang="en-GB" b="1"/>
          </a:p>
        </p:txBody>
      </p:sp>
      <p:sp>
        <p:nvSpPr>
          <p:cNvPr id="165962" name="Line 74"/>
          <p:cNvSpPr>
            <a:spLocks noChangeShapeType="1"/>
          </p:cNvSpPr>
          <p:nvPr/>
        </p:nvSpPr>
        <p:spPr bwMode="auto">
          <a:xfrm>
            <a:off x="1909763" y="5876925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963" name="Text Box 75"/>
          <p:cNvSpPr txBox="1">
            <a:spLocks noChangeArrowheads="1"/>
          </p:cNvSpPr>
          <p:nvPr/>
        </p:nvSpPr>
        <p:spPr bwMode="auto">
          <a:xfrm>
            <a:off x="5730875" y="2493963"/>
            <a:ext cx="190308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US" sz="2000" i="1"/>
              <a:t>respons: naming</a:t>
            </a:r>
            <a:endParaRPr lang="en-GB" sz="2000" i="1"/>
          </a:p>
        </p:txBody>
      </p:sp>
      <p:sp>
        <p:nvSpPr>
          <p:cNvPr id="165964" name="Text Box 76"/>
          <p:cNvSpPr txBox="1">
            <a:spLocks noChangeArrowheads="1"/>
          </p:cNvSpPr>
          <p:nvPr/>
        </p:nvSpPr>
        <p:spPr bwMode="auto">
          <a:xfrm>
            <a:off x="5795963" y="5013325"/>
            <a:ext cx="250139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/>
              <a:t>reaction time (RT) </a:t>
            </a:r>
          </a:p>
          <a:p>
            <a:pPr>
              <a:lnSpc>
                <a:spcPct val="100000"/>
              </a:lnSpc>
            </a:pPr>
            <a:r>
              <a:rPr lang="en-US" dirty="0"/>
              <a:t>measured with voice key</a:t>
            </a:r>
            <a:endParaRPr lang="en-GB" dirty="0"/>
          </a:p>
        </p:txBody>
      </p:sp>
      <p:sp>
        <p:nvSpPr>
          <p:cNvPr id="165965" name="Line 77"/>
          <p:cNvSpPr>
            <a:spLocks noChangeShapeType="1"/>
          </p:cNvSpPr>
          <p:nvPr/>
        </p:nvSpPr>
        <p:spPr bwMode="auto">
          <a:xfrm>
            <a:off x="2486025" y="5229225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966" name="Line 78"/>
          <p:cNvSpPr>
            <a:spLocks noChangeShapeType="1"/>
          </p:cNvSpPr>
          <p:nvPr/>
        </p:nvSpPr>
        <p:spPr bwMode="auto">
          <a:xfrm>
            <a:off x="3133725" y="4652963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967" name="Line 79"/>
          <p:cNvSpPr>
            <a:spLocks noChangeShapeType="1"/>
          </p:cNvSpPr>
          <p:nvPr/>
        </p:nvSpPr>
        <p:spPr bwMode="auto">
          <a:xfrm>
            <a:off x="3709988" y="4005263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968" name="Line 80"/>
          <p:cNvSpPr>
            <a:spLocks noChangeShapeType="1"/>
          </p:cNvSpPr>
          <p:nvPr/>
        </p:nvSpPr>
        <p:spPr bwMode="auto">
          <a:xfrm>
            <a:off x="4286250" y="3357563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65969" name="Line 81"/>
          <p:cNvSpPr>
            <a:spLocks noChangeShapeType="1"/>
          </p:cNvSpPr>
          <p:nvPr/>
        </p:nvSpPr>
        <p:spPr bwMode="auto">
          <a:xfrm>
            <a:off x="4862513" y="2709863"/>
            <a:ext cx="720725" cy="0"/>
          </a:xfrm>
          <a:prstGeom prst="line">
            <a:avLst/>
          </a:prstGeom>
          <a:noFill/>
          <a:ln w="9525">
            <a:solidFill>
              <a:srgbClr val="FFFFCC"/>
            </a:solidFill>
            <a:round/>
            <a:headEnd/>
            <a:tailEnd type="stealth" w="lg" len="lg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88" name="Oval 41"/>
          <p:cNvSpPr>
            <a:spLocks noChangeArrowheads="1"/>
          </p:cNvSpPr>
          <p:nvPr/>
        </p:nvSpPr>
        <p:spPr bwMode="auto">
          <a:xfrm>
            <a:off x="3360731" y="2709859"/>
            <a:ext cx="211137" cy="219075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9" name="Oval 43"/>
          <p:cNvSpPr>
            <a:spLocks noChangeArrowheads="1"/>
          </p:cNvSpPr>
          <p:nvPr/>
        </p:nvSpPr>
        <p:spPr bwMode="auto">
          <a:xfrm>
            <a:off x="3711569" y="3286124"/>
            <a:ext cx="74613" cy="762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0" name="Text Box 6"/>
          <p:cNvSpPr txBox="1">
            <a:spLocks noChangeArrowheads="1"/>
          </p:cNvSpPr>
          <p:nvPr/>
        </p:nvSpPr>
        <p:spPr bwMode="auto">
          <a:xfrm>
            <a:off x="3143240" y="1957320"/>
            <a:ext cx="96212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100000"/>
              </a:lnSpc>
            </a:pPr>
            <a:r>
              <a:rPr lang="en-GB" sz="2000" dirty="0" smtClean="0"/>
              <a:t>“Twee”</a:t>
            </a:r>
            <a:endParaRPr lang="en-GB" sz="2000" dirty="0"/>
          </a:p>
        </p:txBody>
      </p:sp>
      <p:sp>
        <p:nvSpPr>
          <p:cNvPr id="91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Masked priming paradigma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BE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(niet-symbolisch)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Text Box 2"/>
          <p:cNvSpPr txBox="1">
            <a:spLocks noChangeArrowheads="1"/>
          </p:cNvSpPr>
          <p:nvPr/>
        </p:nvSpPr>
        <p:spPr bwMode="auto">
          <a:xfrm>
            <a:off x="395288" y="5300663"/>
            <a:ext cx="4006481" cy="1095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digit priming: </a:t>
            </a:r>
            <a:r>
              <a:rPr lang="en-US" dirty="0" smtClean="0"/>
              <a:t>V-shaped</a:t>
            </a:r>
            <a:endParaRPr lang="en-US" dirty="0"/>
          </a:p>
          <a:p>
            <a:pPr>
              <a:lnSpc>
                <a:spcPct val="110000"/>
              </a:lnSpc>
              <a:buFont typeface="Symbol" pitchFamily="18" charset="2"/>
              <a:buChar char="~"/>
            </a:pPr>
            <a:r>
              <a:rPr lang="en-US" dirty="0"/>
              <a:t> place coding</a:t>
            </a:r>
          </a:p>
          <a:p>
            <a:pPr>
              <a:lnSpc>
                <a:spcPct val="160000"/>
              </a:lnSpc>
              <a:buFont typeface="Symbol" pitchFamily="18" charset="2"/>
              <a:buNone/>
            </a:pPr>
            <a:r>
              <a:rPr lang="en-US" sz="1600" dirty="0"/>
              <a:t>prime facilitates </a:t>
            </a:r>
            <a:r>
              <a:rPr lang="en-US" sz="1600" dirty="0" smtClean="0"/>
              <a:t>neighbors </a:t>
            </a:r>
            <a:r>
              <a:rPr lang="en-US" sz="1600" dirty="0"/>
              <a:t>of  prime number</a:t>
            </a:r>
          </a:p>
        </p:txBody>
      </p:sp>
      <p:sp>
        <p:nvSpPr>
          <p:cNvPr id="166915" name="Text Box 3"/>
          <p:cNvSpPr txBox="1">
            <a:spLocks noChangeArrowheads="1"/>
          </p:cNvSpPr>
          <p:nvPr/>
        </p:nvSpPr>
        <p:spPr bwMode="auto">
          <a:xfrm>
            <a:off x="5005388" y="5311775"/>
            <a:ext cx="3193759" cy="10956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dot priming: stepwise</a:t>
            </a:r>
          </a:p>
          <a:p>
            <a:pPr>
              <a:lnSpc>
                <a:spcPct val="110000"/>
              </a:lnSpc>
            </a:pPr>
            <a:r>
              <a:rPr lang="en-US" dirty="0"/>
              <a:t> </a:t>
            </a:r>
            <a:r>
              <a:rPr lang="en-US" dirty="0">
                <a:sym typeface="Symbol" pitchFamily="18" charset="2"/>
              </a:rPr>
              <a:t></a:t>
            </a:r>
            <a:r>
              <a:rPr lang="en-US" dirty="0"/>
              <a:t> </a:t>
            </a:r>
            <a:r>
              <a:rPr lang="en-US" dirty="0" smtClean="0"/>
              <a:t>summation </a:t>
            </a:r>
            <a:r>
              <a:rPr lang="en-US" dirty="0"/>
              <a:t>coding 	</a:t>
            </a:r>
          </a:p>
          <a:p>
            <a:pPr>
              <a:lnSpc>
                <a:spcPct val="160000"/>
              </a:lnSpc>
            </a:pPr>
            <a:r>
              <a:rPr lang="en-US" sz="1600" dirty="0"/>
              <a:t>prime facilitates all smaller numbers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819150" y="1700213"/>
            <a:ext cx="3032125" cy="3222625"/>
            <a:chOff x="516" y="1128"/>
            <a:chExt cx="1910" cy="2030"/>
          </a:xfrm>
        </p:grpSpPr>
        <p:graphicFrame>
          <p:nvGraphicFramePr>
            <p:cNvPr id="166918" name="Object 6"/>
            <p:cNvGraphicFramePr>
              <a:graphicFrameLocks noChangeAspect="1"/>
            </p:cNvGraphicFramePr>
            <p:nvPr/>
          </p:nvGraphicFramePr>
          <p:xfrm>
            <a:off x="516" y="1128"/>
            <a:ext cx="1910" cy="2030"/>
          </p:xfrm>
          <a:graphic>
            <a:graphicData uri="http://schemas.openxmlformats.org/presentationml/2006/ole">
              <p:oleObj spid="_x0000_s24579" name="Chart" r:id="rId3" imgW="3032779" imgH="3223403" progId="Excel.Sheet.8">
                <p:embed/>
              </p:oleObj>
            </a:graphicData>
          </a:graphic>
        </p:graphicFrame>
        <p:sp>
          <p:nvSpPr>
            <p:cNvPr id="166919" name="Rectangle 7"/>
            <p:cNvSpPr>
              <a:spLocks noChangeArrowheads="1"/>
            </p:cNvSpPr>
            <p:nvPr/>
          </p:nvSpPr>
          <p:spPr bwMode="auto">
            <a:xfrm>
              <a:off x="793" y="2931"/>
              <a:ext cx="862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/>
                <a:t>prime smaller </a:t>
              </a:r>
              <a:endParaRPr lang="en-GB" sz="1600"/>
            </a:p>
          </p:txBody>
        </p:sp>
        <p:sp>
          <p:nvSpPr>
            <p:cNvPr id="166920" name="Rectangle 8"/>
            <p:cNvSpPr>
              <a:spLocks noChangeArrowheads="1"/>
            </p:cNvSpPr>
            <p:nvPr/>
          </p:nvSpPr>
          <p:spPr bwMode="auto">
            <a:xfrm>
              <a:off x="1655" y="2931"/>
              <a:ext cx="77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/>
                <a:t>prime larger </a:t>
              </a:r>
              <a:endParaRPr lang="en-GB" sz="1600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005388" y="1700213"/>
            <a:ext cx="3024187" cy="3240087"/>
            <a:chOff x="3153" y="1138"/>
            <a:chExt cx="1905" cy="2041"/>
          </a:xfrm>
        </p:grpSpPr>
        <p:sp>
          <p:nvSpPr>
            <p:cNvPr id="166922" name="Rectangle 10"/>
            <p:cNvSpPr>
              <a:spLocks noChangeArrowheads="1"/>
            </p:cNvSpPr>
            <p:nvPr/>
          </p:nvSpPr>
          <p:spPr bwMode="auto">
            <a:xfrm>
              <a:off x="3153" y="1138"/>
              <a:ext cx="1905" cy="2041"/>
            </a:xfrm>
            <a:prstGeom prst="rect">
              <a:avLst/>
            </a:prstGeom>
            <a:solidFill>
              <a:schemeClr val="bg1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outerShdw dist="107763" dir="2700000" algn="ctr" rotWithShape="0">
                <a:schemeClr val="bg2">
                  <a:alpha val="50000"/>
                </a:schemeClr>
              </a:outerShdw>
            </a:effec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graphicFrame>
          <p:nvGraphicFramePr>
            <p:cNvPr id="166923" name="Object 11"/>
            <p:cNvGraphicFramePr>
              <a:graphicFrameLocks noChangeAspect="1"/>
            </p:cNvGraphicFramePr>
            <p:nvPr/>
          </p:nvGraphicFramePr>
          <p:xfrm>
            <a:off x="3325" y="1147"/>
            <a:ext cx="1733" cy="2026"/>
          </p:xfrm>
          <a:graphic>
            <a:graphicData uri="http://schemas.openxmlformats.org/presentationml/2006/ole">
              <p:oleObj spid="_x0000_s24578" name="Chart" r:id="rId4" imgW="2750744" imgH="3215735" progId="Excel.Sheet.8">
                <p:embed/>
              </p:oleObj>
            </a:graphicData>
          </a:graphic>
        </p:graphicFrame>
        <p:sp>
          <p:nvSpPr>
            <p:cNvPr id="166924" name="Rectangle 12"/>
            <p:cNvSpPr>
              <a:spLocks noChangeArrowheads="1"/>
            </p:cNvSpPr>
            <p:nvPr/>
          </p:nvSpPr>
          <p:spPr bwMode="auto">
            <a:xfrm>
              <a:off x="3425" y="2931"/>
              <a:ext cx="862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/>
                <a:t>prime smaller </a:t>
              </a:r>
              <a:endParaRPr lang="en-GB" sz="1600"/>
            </a:p>
          </p:txBody>
        </p:sp>
        <p:sp>
          <p:nvSpPr>
            <p:cNvPr id="166925" name="Rectangle 13"/>
            <p:cNvSpPr>
              <a:spLocks noChangeArrowheads="1"/>
            </p:cNvSpPr>
            <p:nvPr/>
          </p:nvSpPr>
          <p:spPr bwMode="auto">
            <a:xfrm>
              <a:off x="4287" y="2931"/>
              <a:ext cx="771" cy="22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r>
                <a:rPr lang="en-US" sz="1600"/>
                <a:t>prime larger </a:t>
              </a:r>
              <a:endParaRPr lang="en-GB" sz="1600"/>
            </a:p>
          </p:txBody>
        </p:sp>
      </p:grpSp>
      <p:sp>
        <p:nvSpPr>
          <p:cNvPr id="166928" name="Rectangle 16"/>
          <p:cNvSpPr>
            <a:spLocks noChangeArrowheads="1"/>
          </p:cNvSpPr>
          <p:nvPr/>
        </p:nvSpPr>
        <p:spPr bwMode="auto">
          <a:xfrm>
            <a:off x="304800" y="381000"/>
            <a:ext cx="5638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l">
              <a:lnSpc>
                <a:spcPct val="100000"/>
              </a:lnSpc>
            </a:pPr>
            <a:endParaRPr lang="en-GB" sz="3200" u="sng" dirty="0">
              <a:solidFill>
                <a:srgbClr val="6666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Conclusie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Modellering helpt om voorbij de intuïtie te gaan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 smtClean="0"/>
              <a:t>2. Neurale netwerken </a:t>
            </a:r>
            <a:br>
              <a:rPr lang="nl-BE" dirty="0" smtClean="0"/>
            </a:br>
            <a:r>
              <a:rPr lang="nl-BE" dirty="0" smtClean="0"/>
              <a:t>(= connectionistische modellen)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ch1p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9400" y="1285860"/>
            <a:ext cx="3538550" cy="54255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2" y="3714752"/>
            <a:ext cx="9144032" cy="2882889"/>
          </a:xfrm>
        </p:spPr>
        <p:txBody>
          <a:bodyPr/>
          <a:lstStyle/>
          <a:p>
            <a:r>
              <a:rPr lang="nl-BE" dirty="0" smtClean="0"/>
              <a:t>Verwerken van informatie = doorsturen van activatie</a:t>
            </a:r>
          </a:p>
          <a:p>
            <a:pPr lvl="1"/>
            <a:r>
              <a:rPr lang="nl-BE" dirty="0" smtClean="0"/>
              <a:t>Input in knoop i = a</a:t>
            </a:r>
            <a:r>
              <a:rPr lang="nl-BE" baseline="-25000" dirty="0" smtClean="0"/>
              <a:t>1</a:t>
            </a:r>
            <a:r>
              <a:rPr lang="nl-BE" dirty="0" smtClean="0"/>
              <a:t>w</a:t>
            </a:r>
            <a:r>
              <a:rPr lang="nl-BE" baseline="-25000" dirty="0" smtClean="0"/>
              <a:t>i1</a:t>
            </a:r>
            <a:r>
              <a:rPr lang="nl-BE" dirty="0" smtClean="0"/>
              <a:t> + a</a:t>
            </a:r>
            <a:r>
              <a:rPr lang="nl-BE" baseline="-25000" dirty="0" smtClean="0"/>
              <a:t>2</a:t>
            </a:r>
            <a:r>
              <a:rPr lang="nl-BE" dirty="0" smtClean="0"/>
              <a:t>w</a:t>
            </a:r>
            <a:r>
              <a:rPr lang="nl-BE" baseline="-25000" dirty="0" smtClean="0"/>
              <a:t>i2 </a:t>
            </a:r>
            <a:r>
              <a:rPr lang="nl-BE" dirty="0" smtClean="0"/>
              <a:t>+ ... + a</a:t>
            </a:r>
            <a:r>
              <a:rPr lang="nl-BE" baseline="-25000" dirty="0" smtClean="0"/>
              <a:t>N</a:t>
            </a:r>
            <a:r>
              <a:rPr lang="nl-BE" dirty="0" smtClean="0"/>
              <a:t>w</a:t>
            </a:r>
            <a:r>
              <a:rPr lang="nl-BE" baseline="-25000" dirty="0" smtClean="0"/>
              <a:t>iN</a:t>
            </a:r>
          </a:p>
          <a:p>
            <a:r>
              <a:rPr lang="nl-BE" dirty="0" smtClean="0"/>
              <a:t>Leren van informatie = aanpassen van gewichten</a:t>
            </a:r>
            <a:endParaRPr lang="nl-BE" baseline="-25000" dirty="0" smtClean="0"/>
          </a:p>
          <a:p>
            <a:pPr lvl="1"/>
            <a:r>
              <a:rPr lang="nl-BE" dirty="0" smtClean="0"/>
              <a:t>Verandering volgens</a:t>
            </a:r>
            <a:endParaRPr lang="en-US" dirty="0"/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653118" y="428604"/>
            <a:ext cx="3276600" cy="2922588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857232"/>
            <a:ext cx="3345389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ight Arrow 6"/>
          <p:cNvSpPr/>
          <p:nvPr/>
        </p:nvSpPr>
        <p:spPr>
          <a:xfrm>
            <a:off x="4500562" y="1785926"/>
            <a:ext cx="92869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29" name="Object 13"/>
          <p:cNvGraphicFramePr>
            <a:graphicFrameLocks noChangeAspect="1"/>
          </p:cNvGraphicFramePr>
          <p:nvPr/>
        </p:nvGraphicFramePr>
        <p:xfrm>
          <a:off x="3984625" y="5867400"/>
          <a:ext cx="4887913" cy="561975"/>
        </p:xfrm>
        <a:graphic>
          <a:graphicData uri="http://schemas.openxmlformats.org/presentationml/2006/ole">
            <p:oleObj spid="_x0000_s1029" name="Equation" r:id="rId5" imgW="2184120" imgH="2412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85728"/>
            <a:ext cx="400150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3" y="2500306"/>
            <a:ext cx="3133777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351" y="2500306"/>
            <a:ext cx="3358053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4813877"/>
            <a:ext cx="3286148" cy="1901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0" y="214290"/>
            <a:ext cx="8001000" cy="26241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BE" sz="2800" dirty="0" smtClean="0"/>
              <a:t>3 stadia in productie van de verleden tijd</a:t>
            </a:r>
          </a:p>
          <a:p>
            <a:pPr lvl="1">
              <a:lnSpc>
                <a:spcPct val="90000"/>
              </a:lnSpc>
              <a:buNone/>
            </a:pPr>
            <a:r>
              <a:rPr lang="nl-BE" sz="2400" i="1" dirty="0" smtClean="0"/>
              <a:t>To go </a:t>
            </a:r>
            <a:r>
              <a:rPr lang="nl-BE" sz="2400" dirty="0" smtClean="0">
                <a:sym typeface="Symbol"/>
              </a:rPr>
              <a:t></a:t>
            </a:r>
            <a:r>
              <a:rPr lang="nl-BE" sz="2400" dirty="0" smtClean="0"/>
              <a:t> went</a:t>
            </a:r>
          </a:p>
          <a:p>
            <a:pPr lvl="1">
              <a:lnSpc>
                <a:spcPct val="90000"/>
              </a:lnSpc>
              <a:buNone/>
            </a:pPr>
            <a:r>
              <a:rPr lang="nl-BE" sz="2400" i="1" dirty="0" smtClean="0"/>
              <a:t>To go </a:t>
            </a:r>
            <a:r>
              <a:rPr lang="nl-BE" sz="2400" dirty="0" smtClean="0">
                <a:sym typeface="Symbol"/>
              </a:rPr>
              <a:t></a:t>
            </a:r>
            <a:r>
              <a:rPr lang="nl-BE" sz="2400" dirty="0" smtClean="0"/>
              <a:t> goed</a:t>
            </a:r>
          </a:p>
          <a:p>
            <a:pPr lvl="1">
              <a:lnSpc>
                <a:spcPct val="90000"/>
              </a:lnSpc>
              <a:buNone/>
            </a:pPr>
            <a:r>
              <a:rPr lang="nl-BE" sz="2400" i="1" dirty="0" smtClean="0"/>
              <a:t>To go</a:t>
            </a:r>
            <a:r>
              <a:rPr lang="nl-BE" sz="2400" dirty="0" smtClean="0"/>
              <a:t> </a:t>
            </a:r>
            <a:r>
              <a:rPr lang="nl-BE" sz="2400" dirty="0" smtClean="0">
                <a:sym typeface="Symbol"/>
              </a:rPr>
              <a:t></a:t>
            </a:r>
            <a:r>
              <a:rPr lang="nl-BE" sz="2400" dirty="0" smtClean="0"/>
              <a:t> went</a:t>
            </a:r>
          </a:p>
          <a:p>
            <a:pPr eaLnBrk="1" hangingPunct="1">
              <a:lnSpc>
                <a:spcPct val="90000"/>
              </a:lnSpc>
            </a:pPr>
            <a:r>
              <a:rPr lang="nl-BE" sz="2800" dirty="0" smtClean="0"/>
              <a:t>“Rules and exceptions” – theorie (Pinker et al.)</a:t>
            </a:r>
          </a:p>
          <a:p>
            <a:pPr eaLnBrk="1" hangingPunct="1">
              <a:lnSpc>
                <a:spcPct val="90000"/>
              </a:lnSpc>
            </a:pPr>
            <a:r>
              <a:rPr lang="nl-BE" sz="2800" dirty="0" smtClean="0"/>
              <a:t>Neuraal netwerk (Rumelhart &amp; McClelland, 1986)</a:t>
            </a:r>
          </a:p>
        </p:txBody>
      </p:sp>
      <p:pic>
        <p:nvPicPr>
          <p:cNvPr id="4198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643042" y="2881314"/>
            <a:ext cx="6053722" cy="369095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8596" y="357166"/>
            <a:ext cx="6072230" cy="15573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nl-BE" sz="2800" dirty="0" smtClean="0"/>
              <a:t>Quasi-regulariteiten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nl-BE" sz="2800" dirty="0" smtClean="0"/>
              <a:t>/eep/ -&gt; /ept/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nl-BE" sz="2800" dirty="0" smtClean="0"/>
              <a:t>/eed/ -&gt; /ed/</a:t>
            </a:r>
            <a:endParaRPr lang="nl-BE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3071810"/>
            <a:ext cx="674846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4590508" y="-24"/>
            <a:ext cx="4482086" cy="2732731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2" y="357166"/>
            <a:ext cx="9001156" cy="1143000"/>
          </a:xfrm>
        </p:spPr>
        <p:txBody>
          <a:bodyPr>
            <a:normAutofit/>
          </a:bodyPr>
          <a:lstStyle/>
          <a:p>
            <a:r>
              <a:rPr lang="nl-BE" dirty="0" smtClean="0"/>
              <a:t>3.1. Hoofdrekenen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66813" y="2643182"/>
            <a:ext cx="6810375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</TotalTime>
  <Words>492</Words>
  <Application>Microsoft Office PowerPoint</Application>
  <PresentationFormat>On-screen Show (4:3)</PresentationFormat>
  <Paragraphs>224</Paragraphs>
  <Slides>33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36" baseType="lpstr">
      <vt:lpstr>Office Theme</vt:lpstr>
      <vt:lpstr>Equation</vt:lpstr>
      <vt:lpstr>Chart</vt:lpstr>
      <vt:lpstr>Modellering, neurale netwerken, en numerieke cognitie</vt:lpstr>
      <vt:lpstr>Overzicht</vt:lpstr>
      <vt:lpstr>1. Modellering</vt:lpstr>
      <vt:lpstr>2. Neurale netwerken  (= connectionistische modellen)</vt:lpstr>
      <vt:lpstr>Slide 5</vt:lpstr>
      <vt:lpstr>Slide 6</vt:lpstr>
      <vt:lpstr>Slide 7</vt:lpstr>
      <vt:lpstr>Slide 8</vt:lpstr>
      <vt:lpstr>3.1. Hoofdrekenen</vt:lpstr>
      <vt:lpstr>Slide 10</vt:lpstr>
      <vt:lpstr>Slide 11</vt:lpstr>
      <vt:lpstr>Interaction neighbors model</vt:lpstr>
      <vt:lpstr>Slide 13</vt:lpstr>
      <vt:lpstr>Slide 14</vt:lpstr>
      <vt:lpstr>Slide 15</vt:lpstr>
      <vt:lpstr>Conclusie</vt:lpstr>
      <vt:lpstr>3.2. Het afstandseffect</vt:lpstr>
      <vt:lpstr>Slide 18</vt:lpstr>
      <vt:lpstr>Slide 19</vt:lpstr>
      <vt:lpstr>Slide 20</vt:lpstr>
      <vt:lpstr>Slide 21</vt:lpstr>
      <vt:lpstr>Slide 22</vt:lpstr>
      <vt:lpstr>Slide 23</vt:lpstr>
      <vt:lpstr>3.3. Symbolische en niet-symbolische getallen</vt:lpstr>
      <vt:lpstr>Slide 25</vt:lpstr>
      <vt:lpstr>Slide 26</vt:lpstr>
      <vt:lpstr>Masked priming paradigma (symbolisch)</vt:lpstr>
      <vt:lpstr>Slide 28</vt:lpstr>
      <vt:lpstr>Slide 29</vt:lpstr>
      <vt:lpstr>Slide 30</vt:lpstr>
      <vt:lpstr>Slide 31</vt:lpstr>
      <vt:lpstr>Slide 32</vt:lpstr>
      <vt:lpstr>Conclusie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Modellering, neurale netwerken, en numerieke cognitie</dc:title>
  <dc:creator>Tom Verguts</dc:creator>
  <cp:lastModifiedBy>Tom Verguts</cp:lastModifiedBy>
  <cp:revision>31</cp:revision>
  <dcterms:created xsi:type="dcterms:W3CDTF">2009-02-13T11:44:40Z</dcterms:created>
  <dcterms:modified xsi:type="dcterms:W3CDTF">2009-02-17T10:47:39Z</dcterms:modified>
</cp:coreProperties>
</file>